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0.xml" ContentType="application/vnd.openxmlformats-officedocument.presentationml.notesSlide+xml"/>
  <Override PartName="/ppt/tags/tag33.xml" ContentType="application/vnd.openxmlformats-officedocument.presentationml.tags+xml"/>
  <Override PartName="/ppt/notesSlides/notesSlide31.xml" ContentType="application/vnd.openxmlformats-officedocument.presentationml.notesSlide+xml"/>
  <Override PartName="/ppt/tags/tag34.xml" ContentType="application/vnd.openxmlformats-officedocument.presentationml.tags+xml"/>
  <Override PartName="/ppt/notesSlides/notesSlide32.xml" ContentType="application/vnd.openxmlformats-officedocument.presentationml.notesSlide+xml"/>
  <Override PartName="/ppt/tags/tag35.xml" ContentType="application/vnd.openxmlformats-officedocument.presentationml.tags+xml"/>
  <Override PartName="/ppt/notesSlides/notesSlide33.xml" ContentType="application/vnd.openxmlformats-officedocument.presentationml.notesSlide+xml"/>
  <Override PartName="/ppt/tags/tag36.xml" ContentType="application/vnd.openxmlformats-officedocument.presentationml.tags+xml"/>
  <Override PartName="/ppt/notesSlides/notesSlide34.xml" ContentType="application/vnd.openxmlformats-officedocument.presentationml.notesSlide+xml"/>
  <Override PartName="/ppt/tags/tag37.xml" ContentType="application/vnd.openxmlformats-officedocument.presentationml.tags+xml"/>
  <Override PartName="/ppt/notesSlides/notesSlide3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6.xml" ContentType="application/vnd.openxmlformats-officedocument.presentationml.notesSlide+xml"/>
  <Override PartName="/ppt/tags/tag41.xml" ContentType="application/vnd.openxmlformats-officedocument.presentationml.tags+xml"/>
  <Override PartName="/ppt/notesSlides/notesSlide37.xml" ContentType="application/vnd.openxmlformats-officedocument.presentationml.notesSlide+xml"/>
  <Override PartName="/ppt/tags/tag4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43.xml" ContentType="application/vnd.openxmlformats-officedocument.presentationml.tags+xml"/>
  <Override PartName="/ppt/notesSlides/notesSlide40.xml" ContentType="application/vnd.openxmlformats-officedocument.presentationml.notesSlide+xml"/>
  <Override PartName="/ppt/tags/tag44.xml" ContentType="application/vnd.openxmlformats-officedocument.presentationml.tags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8"/>
  </p:notesMasterIdLst>
  <p:handoutMasterIdLst>
    <p:handoutMasterId r:id="rId59"/>
  </p:handoutMasterIdLst>
  <p:sldIdLst>
    <p:sldId id="344" r:id="rId3"/>
    <p:sldId id="358" r:id="rId4"/>
    <p:sldId id="268" r:id="rId5"/>
    <p:sldId id="312" r:id="rId6"/>
    <p:sldId id="341" r:id="rId7"/>
    <p:sldId id="320" r:id="rId8"/>
    <p:sldId id="275" r:id="rId9"/>
    <p:sldId id="314" r:id="rId10"/>
    <p:sldId id="276" r:id="rId11"/>
    <p:sldId id="277" r:id="rId12"/>
    <p:sldId id="313" r:id="rId13"/>
    <p:sldId id="259" r:id="rId14"/>
    <p:sldId id="261" r:id="rId15"/>
    <p:sldId id="263" r:id="rId16"/>
    <p:sldId id="264" r:id="rId17"/>
    <p:sldId id="266" r:id="rId18"/>
    <p:sldId id="265" r:id="rId19"/>
    <p:sldId id="267" r:id="rId20"/>
    <p:sldId id="301" r:id="rId21"/>
    <p:sldId id="317" r:id="rId22"/>
    <p:sldId id="299" r:id="rId23"/>
    <p:sldId id="292" r:id="rId24"/>
    <p:sldId id="309" r:id="rId25"/>
    <p:sldId id="284" r:id="rId26"/>
    <p:sldId id="322" r:id="rId27"/>
    <p:sldId id="280" r:id="rId28"/>
    <p:sldId id="286" r:id="rId29"/>
    <p:sldId id="282" r:id="rId30"/>
    <p:sldId id="362" r:id="rId31"/>
    <p:sldId id="359" r:id="rId32"/>
    <p:sldId id="360" r:id="rId33"/>
    <p:sldId id="345" r:id="rId34"/>
    <p:sldId id="361" r:id="rId35"/>
    <p:sldId id="349" r:id="rId36"/>
    <p:sldId id="363" r:id="rId37"/>
    <p:sldId id="364" r:id="rId38"/>
    <p:sldId id="346" r:id="rId39"/>
    <p:sldId id="348" r:id="rId40"/>
    <p:sldId id="357" r:id="rId41"/>
    <p:sldId id="347" r:id="rId42"/>
    <p:sldId id="350" r:id="rId43"/>
    <p:sldId id="342" r:id="rId44"/>
    <p:sldId id="355" r:id="rId45"/>
    <p:sldId id="356" r:id="rId46"/>
    <p:sldId id="308" r:id="rId47"/>
    <p:sldId id="365" r:id="rId48"/>
    <p:sldId id="352" r:id="rId49"/>
    <p:sldId id="353" r:id="rId50"/>
    <p:sldId id="366" r:id="rId51"/>
    <p:sldId id="367" r:id="rId52"/>
    <p:sldId id="296" r:id="rId53"/>
    <p:sldId id="297" r:id="rId54"/>
    <p:sldId id="368" r:id="rId55"/>
    <p:sldId id="369" r:id="rId56"/>
    <p:sldId id="354" r:id="rId57"/>
  </p:sldIdLst>
  <p:sldSz cx="24384000" cy="13716000"/>
  <p:notesSz cx="6805613" cy="9944100"/>
  <p:custDataLst>
    <p:tags r:id="rId6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552"/>
    <a:srgbClr val="8FCDE3"/>
    <a:srgbClr val="9AC0D8"/>
    <a:srgbClr val="8ECDE4"/>
    <a:srgbClr val="8FD3E3"/>
    <a:srgbClr val="8CCEE6"/>
    <a:srgbClr val="8AC4E8"/>
    <a:srgbClr val="3A870B"/>
    <a:srgbClr val="927200"/>
    <a:srgbClr val="CA0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4" autoAdjust="0"/>
    <p:restoredTop sz="90542" autoAdjust="0"/>
  </p:normalViewPr>
  <p:slideViewPr>
    <p:cSldViewPr>
      <p:cViewPr varScale="1">
        <p:scale>
          <a:sx n="80" d="100"/>
          <a:sy n="80" d="100"/>
        </p:scale>
        <p:origin x="2658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29A1A54-E26E-7946-9E67-36C4D919B028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D8D07DF-9666-FC48-B1E0-92B954CAD17B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622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A84EFBD-60AB-5B41-888C-0E6DC2E4D3CD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E8CA0E8-3DC2-974E-9ECE-E67236313BF7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9868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DBD732A9-9DD6-2A45-A9D3-03DF47E8C109}" type="slidenum">
              <a:rPr lang="en-US" altLang="nl-NL"/>
              <a:pPr>
                <a:spcBef>
                  <a:spcPct val="0"/>
                </a:spcBef>
              </a:pPr>
              <a:t>3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851750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altLang="nl-NL" b="0" noProof="0" dirty="0"/>
              <a:t>Archiving</a:t>
            </a:r>
            <a:r>
              <a:rPr lang="nl-NL" altLang="nl-NL" b="0" baseline="0" noProof="0" dirty="0"/>
              <a:t> </a:t>
            </a:r>
            <a:r>
              <a:rPr lang="nl-NL" altLang="nl-NL" b="0" baseline="0" noProof="0" dirty="0" err="1"/>
              <a:t>costs</a:t>
            </a:r>
            <a:r>
              <a:rPr lang="nl-NL" altLang="nl-NL" b="0" baseline="0" noProof="0" dirty="0"/>
              <a:t> money and </a:t>
            </a:r>
            <a:r>
              <a:rPr lang="nl-NL" altLang="nl-NL" b="0" baseline="0" noProof="0" dirty="0" err="1"/>
              <a:t>can</a:t>
            </a:r>
            <a:r>
              <a:rPr lang="nl-NL" altLang="nl-NL" b="0" baseline="0" noProof="0" dirty="0"/>
              <a:t> be </a:t>
            </a:r>
            <a:r>
              <a:rPr lang="nl-NL" altLang="nl-NL" b="0" baseline="0" noProof="0" dirty="0" err="1"/>
              <a:t>bothersome</a:t>
            </a:r>
            <a:r>
              <a:rPr lang="nl-NL" altLang="nl-NL" b="0" baseline="0" noProof="0" dirty="0"/>
              <a:t>. Some </a:t>
            </a:r>
            <a:r>
              <a:rPr lang="nl-NL" altLang="nl-NL" b="0" baseline="0" noProof="0" dirty="0" err="1"/>
              <a:t>ask</a:t>
            </a:r>
            <a:r>
              <a:rPr lang="nl-NL" altLang="nl-NL" b="0" baseline="0" noProof="0" dirty="0"/>
              <a:t> the question: </a:t>
            </a:r>
            <a:r>
              <a:rPr lang="nl-NL" altLang="nl-NL" b="0" baseline="0" noProof="0" dirty="0" err="1"/>
              <a:t>what</a:t>
            </a:r>
            <a:r>
              <a:rPr lang="nl-NL" altLang="nl-NL" b="0" baseline="0" noProof="0" dirty="0"/>
              <a:t> is the business case for archiving. Or: </a:t>
            </a:r>
            <a:r>
              <a:rPr lang="nl-NL" altLang="nl-NL" b="0" baseline="0" noProof="0" dirty="0" err="1"/>
              <a:t>why</a:t>
            </a:r>
            <a:r>
              <a:rPr lang="nl-NL" altLang="nl-NL" b="0" baseline="0" noProof="0" dirty="0"/>
              <a:t> should I archive information?</a:t>
            </a:r>
          </a:p>
          <a:p>
            <a:pPr eaLnBrk="1" hangingPunct="1">
              <a:spcBef>
                <a:spcPct val="0"/>
              </a:spcBef>
            </a:pPr>
            <a:r>
              <a:rPr lang="nl-NL" altLang="nl-NL" b="0" baseline="0" noProof="0" dirty="0"/>
              <a:t>There is no straight </a:t>
            </a:r>
            <a:r>
              <a:rPr lang="nl-NL" altLang="nl-NL" b="0" baseline="0" noProof="0" dirty="0" err="1"/>
              <a:t>answer</a:t>
            </a:r>
            <a:r>
              <a:rPr lang="nl-NL" altLang="nl-NL" b="0" baseline="0" noProof="0" dirty="0"/>
              <a:t> to </a:t>
            </a:r>
            <a:r>
              <a:rPr lang="nl-NL" altLang="nl-NL" b="0" baseline="0" noProof="0" dirty="0" err="1"/>
              <a:t>this</a:t>
            </a:r>
            <a:r>
              <a:rPr lang="nl-NL" altLang="nl-NL" b="0" baseline="0" noProof="0" dirty="0"/>
              <a:t> question. The </a:t>
            </a:r>
            <a:r>
              <a:rPr lang="nl-NL" altLang="nl-NL" b="0" baseline="0" noProof="0" dirty="0" err="1"/>
              <a:t>answer</a:t>
            </a:r>
            <a:r>
              <a:rPr lang="nl-NL" altLang="nl-NL" b="0" baseline="0" noProof="0" dirty="0"/>
              <a:t> will </a:t>
            </a:r>
            <a:r>
              <a:rPr lang="nl-NL" altLang="nl-NL" b="0" baseline="0" noProof="0" dirty="0" err="1"/>
              <a:t>depend</a:t>
            </a:r>
            <a:r>
              <a:rPr lang="nl-NL" altLang="nl-NL" b="0" baseline="0" noProof="0" dirty="0"/>
              <a:t> on the nature of information, the </a:t>
            </a:r>
            <a:r>
              <a:rPr lang="nl-NL" altLang="nl-NL" b="0" baseline="0" noProof="0" dirty="0" err="1"/>
              <a:t>people</a:t>
            </a:r>
            <a:r>
              <a:rPr lang="nl-NL" altLang="nl-NL" b="0" baseline="0" noProof="0" dirty="0"/>
              <a:t> </a:t>
            </a:r>
            <a:r>
              <a:rPr lang="nl-NL" altLang="nl-NL" b="0" baseline="0" noProof="0" dirty="0" err="1"/>
              <a:t>using</a:t>
            </a:r>
            <a:r>
              <a:rPr lang="nl-NL" altLang="nl-NL" b="0" baseline="0" noProof="0" dirty="0"/>
              <a:t> the information and </a:t>
            </a:r>
            <a:r>
              <a:rPr lang="nl-NL" altLang="nl-NL" b="0" baseline="0" noProof="0" dirty="0" err="1"/>
              <a:t>their</a:t>
            </a:r>
            <a:r>
              <a:rPr lang="nl-NL" altLang="nl-NL" b="0" baseline="0" noProof="0" dirty="0"/>
              <a:t> </a:t>
            </a:r>
            <a:r>
              <a:rPr lang="nl-NL" altLang="nl-NL" b="0" baseline="0" noProof="0" dirty="0" err="1"/>
              <a:t>reasons</a:t>
            </a:r>
            <a:r>
              <a:rPr lang="nl-NL" altLang="nl-NL" b="0" baseline="0" noProof="0" dirty="0"/>
              <a:t> for use.</a:t>
            </a:r>
          </a:p>
          <a:p>
            <a:pPr eaLnBrk="1" hangingPunct="1">
              <a:spcBef>
                <a:spcPct val="0"/>
              </a:spcBef>
            </a:pPr>
            <a:r>
              <a:rPr lang="nl-NL" altLang="nl-NL" b="0" baseline="0" noProof="0" dirty="0"/>
              <a:t>An </a:t>
            </a:r>
            <a:r>
              <a:rPr lang="nl-NL" altLang="nl-NL" b="0" baseline="0" noProof="0" dirty="0" err="1"/>
              <a:t>invitation</a:t>
            </a:r>
            <a:r>
              <a:rPr lang="nl-NL" altLang="nl-NL" b="0" baseline="0" noProof="0" dirty="0"/>
              <a:t> for a drink </a:t>
            </a:r>
            <a:r>
              <a:rPr lang="nl-NL" altLang="nl-NL" b="0" baseline="0" noProof="0" dirty="0" err="1"/>
              <a:t>isn’t</a:t>
            </a:r>
            <a:r>
              <a:rPr lang="nl-NL" altLang="nl-NL" b="0" baseline="0" noProof="0" dirty="0"/>
              <a:t> as important as the </a:t>
            </a:r>
            <a:r>
              <a:rPr lang="nl-NL" altLang="nl-NL" b="0" baseline="0" noProof="0" dirty="0" err="1"/>
              <a:t>proceeding’s</a:t>
            </a:r>
            <a:r>
              <a:rPr lang="nl-NL" altLang="nl-NL" b="0" baseline="0" noProof="0" dirty="0"/>
              <a:t> of the </a:t>
            </a:r>
            <a:r>
              <a:rPr lang="nl-NL" altLang="nl-NL" b="0" baseline="0" noProof="0" dirty="0" err="1"/>
              <a:t>government</a:t>
            </a:r>
            <a:r>
              <a:rPr lang="nl-NL" altLang="nl-NL" b="0" baseline="0" noProof="0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nl-NL" altLang="nl-NL" b="0" baseline="0" noProof="0" dirty="0"/>
          </a:p>
          <a:p>
            <a:pPr eaLnBrk="1" hangingPunct="1">
              <a:spcBef>
                <a:spcPct val="0"/>
              </a:spcBef>
            </a:pPr>
            <a:r>
              <a:rPr lang="nl-NL" altLang="nl-NL" b="0" baseline="0" noProof="0" dirty="0" err="1"/>
              <a:t>Each</a:t>
            </a:r>
            <a:r>
              <a:rPr lang="nl-NL" altLang="nl-NL" b="0" baseline="0" noProof="0" dirty="0"/>
              <a:t> </a:t>
            </a:r>
            <a:r>
              <a:rPr lang="nl-NL" altLang="nl-NL" b="0" baseline="0" noProof="0" dirty="0" err="1"/>
              <a:t>organization</a:t>
            </a:r>
            <a:r>
              <a:rPr lang="nl-NL" altLang="nl-NL" b="0" baseline="0" noProof="0" dirty="0"/>
              <a:t> needs to make a business case for </a:t>
            </a:r>
            <a:r>
              <a:rPr lang="nl-NL" altLang="nl-NL" b="0" baseline="0" noProof="0" dirty="0" err="1"/>
              <a:t>itself</a:t>
            </a:r>
            <a:r>
              <a:rPr lang="nl-NL" altLang="nl-NL" b="0" baseline="0" noProof="0" dirty="0"/>
              <a:t>. We </a:t>
            </a:r>
            <a:r>
              <a:rPr lang="nl-NL" altLang="nl-NL" b="0" baseline="0" noProof="0" dirty="0" err="1"/>
              <a:t>can</a:t>
            </a:r>
            <a:r>
              <a:rPr lang="nl-NL" altLang="nl-NL" b="0" baseline="0" noProof="0" dirty="0"/>
              <a:t> </a:t>
            </a:r>
            <a:r>
              <a:rPr lang="nl-NL" altLang="nl-NL" b="0" baseline="0" noProof="0" dirty="0" err="1"/>
              <a:t>indicate</a:t>
            </a:r>
            <a:r>
              <a:rPr lang="nl-NL" altLang="nl-NL" b="0" baseline="0" noProof="0" dirty="0"/>
              <a:t> the different </a:t>
            </a:r>
            <a:r>
              <a:rPr lang="nl-NL" altLang="nl-NL" b="0" baseline="0" noProof="0" dirty="0" err="1"/>
              <a:t>interests</a:t>
            </a:r>
            <a:r>
              <a:rPr lang="nl-NL" altLang="nl-NL" b="0" baseline="0" noProof="0" dirty="0"/>
              <a:t> which </a:t>
            </a:r>
            <a:r>
              <a:rPr lang="nl-NL" altLang="nl-NL" b="0" baseline="0" noProof="0" dirty="0" err="1"/>
              <a:t>can</a:t>
            </a:r>
            <a:r>
              <a:rPr lang="nl-NL" altLang="nl-NL" b="0" baseline="0" noProof="0" dirty="0"/>
              <a:t> be </a:t>
            </a:r>
            <a:r>
              <a:rPr lang="nl-NL" altLang="nl-NL" b="0" baseline="0" noProof="0" dirty="0" err="1"/>
              <a:t>considered</a:t>
            </a:r>
            <a:r>
              <a:rPr lang="nl-NL" altLang="nl-NL" b="0" baseline="0" noProof="0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nl-NL" altLang="nl-NL" b="0" baseline="0" noProof="0" dirty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303BEF32-80EA-2A4C-A62A-CF7C759A312B}" type="slidenum">
              <a:rPr lang="en-US" altLang="nl-NL"/>
              <a:pPr>
                <a:spcBef>
                  <a:spcPct val="0"/>
                </a:spcBef>
              </a:pPr>
              <a:t>12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005375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b="0" dirty="0"/>
              <a:t>It </a:t>
            </a:r>
            <a:r>
              <a:rPr lang="nl-NL" b="0" dirty="0" err="1"/>
              <a:t>can</a:t>
            </a:r>
            <a:r>
              <a:rPr lang="nl-NL" b="0" dirty="0"/>
              <a:t> be very </a:t>
            </a:r>
            <a:r>
              <a:rPr lang="nl-NL" b="0" dirty="0" err="1"/>
              <a:t>annoying</a:t>
            </a:r>
            <a:r>
              <a:rPr lang="nl-NL" b="0" dirty="0"/>
              <a:t> </a:t>
            </a:r>
            <a:r>
              <a:rPr lang="nl-NL" b="0" dirty="0" err="1"/>
              <a:t>when</a:t>
            </a:r>
            <a:r>
              <a:rPr lang="nl-NL" b="0" dirty="0"/>
              <a:t> information </a:t>
            </a:r>
            <a:r>
              <a:rPr lang="nl-NL" b="0" dirty="0" err="1"/>
              <a:t>isn’t</a:t>
            </a:r>
            <a:r>
              <a:rPr lang="nl-NL" b="0" dirty="0"/>
              <a:t> accessible.</a:t>
            </a:r>
            <a:r>
              <a:rPr lang="nl-NL" b="0" baseline="0" dirty="0"/>
              <a:t> For </a:t>
            </a:r>
            <a:r>
              <a:rPr lang="nl-NL" b="0" baseline="0" dirty="0" err="1"/>
              <a:t>instance</a:t>
            </a:r>
            <a:r>
              <a:rPr lang="nl-NL" b="0" baseline="0" dirty="0"/>
              <a:t>: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nl-NL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dirty="0"/>
              <a:t>A </a:t>
            </a:r>
            <a:r>
              <a:rPr lang="nl-NL" dirty="0" err="1"/>
              <a:t>colleague</a:t>
            </a:r>
            <a:r>
              <a:rPr lang="nl-NL" dirty="0"/>
              <a:t> is </a:t>
            </a:r>
            <a:r>
              <a:rPr lang="nl-NL" dirty="0" err="1"/>
              <a:t>ill</a:t>
            </a:r>
            <a:r>
              <a:rPr lang="nl-NL" dirty="0"/>
              <a:t> and you </a:t>
            </a:r>
            <a:r>
              <a:rPr lang="nl-NL" dirty="0" err="1"/>
              <a:t>need</a:t>
            </a:r>
            <a:r>
              <a:rPr lang="nl-NL" dirty="0"/>
              <a:t> to take over his or her </a:t>
            </a:r>
            <a:r>
              <a:rPr lang="nl-NL" dirty="0" err="1"/>
              <a:t>task</a:t>
            </a:r>
            <a:r>
              <a:rPr lang="nl-NL" dirty="0"/>
              <a:t>. Are</a:t>
            </a:r>
            <a:r>
              <a:rPr lang="nl-NL" baseline="0" dirty="0"/>
              <a:t> you </a:t>
            </a:r>
            <a:r>
              <a:rPr lang="nl-NL" baseline="0" dirty="0" err="1"/>
              <a:t>able</a:t>
            </a:r>
            <a:r>
              <a:rPr lang="nl-NL" baseline="0" dirty="0"/>
              <a:t> to </a:t>
            </a:r>
            <a:r>
              <a:rPr lang="nl-NL" baseline="0" dirty="0" err="1"/>
              <a:t>find</a:t>
            </a:r>
            <a:r>
              <a:rPr lang="nl-NL" baseline="0" dirty="0"/>
              <a:t> the right document to work on?</a:t>
            </a:r>
            <a:r>
              <a:rPr lang="nl-NL" dirty="0"/>
              <a:t>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nl-NL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dirty="0"/>
              <a:t>You</a:t>
            </a:r>
            <a:r>
              <a:rPr lang="nl-NL" baseline="0" dirty="0"/>
              <a:t> are in a board meeting and you want to know </a:t>
            </a:r>
            <a:r>
              <a:rPr lang="nl-NL" baseline="0" dirty="0" err="1"/>
              <a:t>what</a:t>
            </a:r>
            <a:r>
              <a:rPr lang="nl-NL" baseline="0" dirty="0"/>
              <a:t> has been </a:t>
            </a:r>
            <a:r>
              <a:rPr lang="nl-NL" baseline="0" dirty="0" err="1"/>
              <a:t>decided</a:t>
            </a:r>
            <a:r>
              <a:rPr lang="nl-NL" baseline="0" dirty="0"/>
              <a:t> in last </a:t>
            </a:r>
            <a:r>
              <a:rPr lang="nl-NL" baseline="0" dirty="0" err="1"/>
              <a:t>year’s</a:t>
            </a:r>
            <a:r>
              <a:rPr lang="nl-NL" baseline="0" dirty="0"/>
              <a:t> meeting. Are you </a:t>
            </a:r>
            <a:r>
              <a:rPr lang="nl-NL" baseline="0" dirty="0" err="1"/>
              <a:t>able</a:t>
            </a:r>
            <a:r>
              <a:rPr lang="nl-NL" baseline="0" dirty="0"/>
              <a:t> to </a:t>
            </a:r>
            <a:r>
              <a:rPr lang="nl-NL" baseline="0" dirty="0" err="1"/>
              <a:t>find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information </a:t>
            </a:r>
            <a:r>
              <a:rPr lang="nl-NL" baseline="0" dirty="0" err="1"/>
              <a:t>reasonably</a:t>
            </a:r>
            <a:r>
              <a:rPr lang="nl-NL" baseline="0" dirty="0"/>
              <a:t> </a:t>
            </a:r>
            <a:r>
              <a:rPr lang="nl-NL" baseline="0" dirty="0" err="1"/>
              <a:t>fast</a:t>
            </a:r>
            <a:r>
              <a:rPr lang="nl-NL" baseline="0" dirty="0"/>
              <a:t>?</a:t>
            </a:r>
            <a:r>
              <a:rPr lang="nl-NL" dirty="0"/>
              <a:t> 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nl-NL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dirty="0"/>
              <a:t>An audit service is </a:t>
            </a:r>
            <a:r>
              <a:rPr lang="nl-NL" dirty="0" err="1"/>
              <a:t>investigating</a:t>
            </a:r>
            <a:r>
              <a:rPr lang="nl-NL" baseline="0" dirty="0"/>
              <a:t> a large IT project </a:t>
            </a:r>
            <a:r>
              <a:rPr lang="nl-NL" baseline="0" dirty="0" err="1"/>
              <a:t>executed</a:t>
            </a:r>
            <a:r>
              <a:rPr lang="nl-NL" baseline="0" dirty="0"/>
              <a:t> </a:t>
            </a:r>
            <a:r>
              <a:rPr lang="nl-NL" baseline="0" dirty="0" err="1"/>
              <a:t>two</a:t>
            </a:r>
            <a:r>
              <a:rPr lang="nl-NL" baseline="0" dirty="0"/>
              <a:t> </a:t>
            </a:r>
            <a:r>
              <a:rPr lang="nl-NL" baseline="0" dirty="0" err="1"/>
              <a:t>years</a:t>
            </a:r>
            <a:r>
              <a:rPr lang="nl-NL" baseline="0" dirty="0"/>
              <a:t> </a:t>
            </a:r>
            <a:r>
              <a:rPr lang="nl-NL" baseline="0" dirty="0" err="1"/>
              <a:t>ago</a:t>
            </a:r>
            <a:r>
              <a:rPr lang="nl-NL" baseline="0" dirty="0"/>
              <a:t>.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ask</a:t>
            </a:r>
            <a:r>
              <a:rPr lang="nl-NL" baseline="0" dirty="0"/>
              <a:t> </a:t>
            </a:r>
            <a:r>
              <a:rPr lang="nl-NL" baseline="0" dirty="0" err="1"/>
              <a:t>about</a:t>
            </a:r>
            <a:r>
              <a:rPr lang="nl-NL" baseline="0" dirty="0"/>
              <a:t> all relevant project documentation, </a:t>
            </a:r>
            <a:r>
              <a:rPr lang="nl-NL" baseline="0" dirty="0" err="1"/>
              <a:t>remember</a:t>
            </a:r>
            <a:r>
              <a:rPr lang="nl-NL" baseline="0" dirty="0"/>
              <a:t> where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were</a:t>
            </a:r>
            <a:r>
              <a:rPr lang="nl-NL" baseline="0" dirty="0"/>
              <a:t> </a:t>
            </a:r>
            <a:r>
              <a:rPr lang="nl-NL" baseline="0" dirty="0" err="1"/>
              <a:t>stored</a:t>
            </a:r>
            <a:r>
              <a:rPr lang="nl-NL" baseline="0" dirty="0"/>
              <a:t>?</a:t>
            </a:r>
            <a:endParaRPr lang="nl-NL" dirty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7CB6F74D-71AB-DC45-A121-4D785CE4324B}" type="slidenum">
              <a:rPr lang="en-US" altLang="nl-NL"/>
              <a:pPr>
                <a:spcBef>
                  <a:spcPct val="0"/>
                </a:spcBef>
              </a:pPr>
              <a:t>13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212649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 b="1" noProof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b="0" noProof="0" dirty="0"/>
              <a:t>All</a:t>
            </a:r>
            <a:r>
              <a:rPr lang="nl-NL" altLang="en-US" b="0" baseline="0" noProof="0" dirty="0"/>
              <a:t> these examples </a:t>
            </a:r>
            <a:r>
              <a:rPr lang="nl-NL" altLang="en-US" b="0" baseline="0" noProof="0" dirty="0" err="1"/>
              <a:t>illustrate</a:t>
            </a:r>
            <a:r>
              <a:rPr lang="nl-NL" altLang="en-US" b="0" baseline="0" noProof="0" dirty="0"/>
              <a:t> that information, even legacy, is </a:t>
            </a:r>
            <a:r>
              <a:rPr lang="nl-NL" altLang="en-US" b="0" baseline="0" noProof="0" dirty="0" err="1"/>
              <a:t>valuable</a:t>
            </a:r>
            <a:r>
              <a:rPr lang="nl-NL" altLang="en-US" b="0" baseline="0" noProof="0" dirty="0"/>
              <a:t>.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nl-NL" altLang="en-US" noProof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noProof="0" dirty="0"/>
              <a:t>There are four</a:t>
            </a:r>
            <a:r>
              <a:rPr lang="nl-NL" altLang="en-US" baseline="0" noProof="0" dirty="0"/>
              <a:t> main </a:t>
            </a:r>
            <a:r>
              <a:rPr lang="nl-NL" altLang="en-US" baseline="0" noProof="0" dirty="0" err="1"/>
              <a:t>reasons</a:t>
            </a:r>
            <a:r>
              <a:rPr lang="nl-NL" altLang="en-US" baseline="0" noProof="0" dirty="0"/>
              <a:t> to keep information accessible </a:t>
            </a:r>
            <a:r>
              <a:rPr lang="nl-NL" altLang="en-US" noProof="0" dirty="0"/>
              <a:t> </a:t>
            </a:r>
          </a:p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EA3A40A9-F252-424B-9468-6CFF49544B8F}" type="slidenum">
              <a:rPr lang="en-US" altLang="nl-NL"/>
              <a:pPr>
                <a:spcBef>
                  <a:spcPct val="0"/>
                </a:spcBef>
              </a:pPr>
              <a:t>14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375143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First,</a:t>
            </a:r>
            <a:r>
              <a:rPr lang="nl-NL" altLang="nl-NL" baseline="0" dirty="0"/>
              <a:t> e</a:t>
            </a:r>
            <a:r>
              <a:rPr lang="nl-NL" altLang="nl-NL" dirty="0"/>
              <a:t>mployees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need</a:t>
            </a:r>
            <a:r>
              <a:rPr lang="nl-NL" altLang="nl-NL" baseline="0" dirty="0"/>
              <a:t> information to do </a:t>
            </a:r>
            <a:r>
              <a:rPr lang="nl-NL" altLang="nl-NL" baseline="0" dirty="0" err="1"/>
              <a:t>their</a:t>
            </a:r>
            <a:r>
              <a:rPr lang="nl-NL" altLang="nl-NL" baseline="0" dirty="0"/>
              <a:t> jobs </a:t>
            </a:r>
            <a:r>
              <a:rPr lang="nl-NL" altLang="nl-NL" baseline="0" dirty="0" err="1"/>
              <a:t>properly</a:t>
            </a: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For example: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An engineer needs</a:t>
            </a:r>
            <a:r>
              <a:rPr lang="nl-NL" altLang="nl-NL" baseline="0" dirty="0"/>
              <a:t> to know where the </a:t>
            </a:r>
            <a:r>
              <a:rPr lang="nl-NL" altLang="nl-NL" baseline="0" dirty="0" err="1"/>
              <a:t>facilities</a:t>
            </a:r>
            <a:r>
              <a:rPr lang="nl-NL" altLang="nl-NL" baseline="0" dirty="0"/>
              <a:t> in a building are </a:t>
            </a:r>
            <a:r>
              <a:rPr lang="nl-NL" altLang="nl-NL" baseline="0" dirty="0" err="1"/>
              <a:t>located</a:t>
            </a:r>
            <a:endParaRPr lang="nl-NL" altLang="nl-NL" baseline="0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baseline="0" dirty="0"/>
              <a:t>A researcher needs data to do analysis and needs to know </a:t>
            </a:r>
            <a:r>
              <a:rPr lang="en-US" altLang="nl-NL" baseline="0" noProof="0" dirty="0"/>
              <a:t>how</a:t>
            </a:r>
            <a:r>
              <a:rPr lang="nl-NL" altLang="nl-NL" baseline="0" dirty="0"/>
              <a:t> to </a:t>
            </a:r>
            <a:r>
              <a:rPr lang="nl-NL" altLang="nl-NL" baseline="0" dirty="0" err="1"/>
              <a:t>interprete</a:t>
            </a:r>
            <a:r>
              <a:rPr lang="nl-NL" altLang="nl-NL" baseline="0" dirty="0"/>
              <a:t> the data</a:t>
            </a:r>
            <a:endParaRPr lang="en-US" altLang="nl-NL" dirty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4761E747-262F-6A47-8E3E-8FC2BEB5433B}" type="slidenum">
              <a:rPr lang="en-US" altLang="nl-NL"/>
              <a:pPr>
                <a:spcBef>
                  <a:spcPct val="0"/>
                </a:spcBef>
              </a:pPr>
              <a:t>15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811190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Second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noProof="0" dirty="0" err="1"/>
              <a:t>Government</a:t>
            </a:r>
            <a:r>
              <a:rPr lang="nl-NL" altLang="en-US" baseline="0" noProof="0" dirty="0"/>
              <a:t> organizations are </a:t>
            </a:r>
            <a:r>
              <a:rPr lang="nl-NL" altLang="en-US" baseline="0" noProof="0" dirty="0" err="1"/>
              <a:t>accountable</a:t>
            </a:r>
            <a:r>
              <a:rPr lang="nl-NL" altLang="en-US" baseline="0" noProof="0" dirty="0"/>
              <a:t> for </a:t>
            </a:r>
            <a:r>
              <a:rPr lang="nl-NL" altLang="en-US" baseline="0" noProof="0" dirty="0" err="1"/>
              <a:t>their</a:t>
            </a:r>
            <a:r>
              <a:rPr lang="nl-NL" altLang="en-US" baseline="0" noProof="0" dirty="0"/>
              <a:t> actions. </a:t>
            </a:r>
            <a:r>
              <a:rPr lang="nl-NL" altLang="en-US" baseline="0" noProof="0" dirty="0" err="1"/>
              <a:t>They</a:t>
            </a:r>
            <a:r>
              <a:rPr lang="nl-NL" altLang="en-US" baseline="0" noProof="0" dirty="0"/>
              <a:t> </a:t>
            </a:r>
            <a:r>
              <a:rPr lang="nl-NL" altLang="en-US" baseline="0" noProof="0" dirty="0" err="1"/>
              <a:t>owe</a:t>
            </a:r>
            <a:r>
              <a:rPr lang="nl-NL" altLang="en-US" baseline="0" noProof="0" dirty="0"/>
              <a:t> </a:t>
            </a:r>
            <a:r>
              <a:rPr lang="nl-NL" altLang="en-US" baseline="0" noProof="0" dirty="0" err="1"/>
              <a:t>this</a:t>
            </a:r>
            <a:r>
              <a:rPr lang="nl-NL" altLang="en-US" baseline="0" noProof="0" dirty="0"/>
              <a:t> to society. In </a:t>
            </a:r>
            <a:r>
              <a:rPr lang="nl-NL" altLang="en-US" baseline="0" noProof="0" dirty="0" err="1"/>
              <a:t>addition</a:t>
            </a:r>
            <a:r>
              <a:rPr lang="nl-NL" altLang="en-US" baseline="0" noProof="0" dirty="0"/>
              <a:t>, </a:t>
            </a:r>
            <a:r>
              <a:rPr lang="nl-NL" altLang="en-US" baseline="0" noProof="0" dirty="0" err="1"/>
              <a:t>transparency</a:t>
            </a:r>
            <a:r>
              <a:rPr lang="nl-NL" altLang="en-US" baseline="0" noProof="0" dirty="0"/>
              <a:t> is a driver for a </a:t>
            </a:r>
            <a:r>
              <a:rPr lang="nl-NL" altLang="en-US" baseline="0" noProof="0" dirty="0" err="1"/>
              <a:t>better</a:t>
            </a:r>
            <a:r>
              <a:rPr lang="nl-NL" altLang="en-US" baseline="0" noProof="0" dirty="0"/>
              <a:t> </a:t>
            </a:r>
            <a:r>
              <a:rPr lang="nl-NL" altLang="en-US" baseline="0" noProof="0" dirty="0" err="1"/>
              <a:t>performing</a:t>
            </a:r>
            <a:r>
              <a:rPr lang="nl-NL" altLang="en-US" baseline="0" noProof="0" dirty="0"/>
              <a:t> </a:t>
            </a:r>
            <a:r>
              <a:rPr lang="nl-NL" altLang="en-US" baseline="0" noProof="0" dirty="0" err="1"/>
              <a:t>government</a:t>
            </a:r>
            <a:r>
              <a:rPr lang="nl-NL" altLang="en-US" noProof="0" dirty="0"/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en-US" noProof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noProof="0" dirty="0"/>
              <a:t>Organizations</a:t>
            </a:r>
            <a:r>
              <a:rPr lang="nl-NL" altLang="en-US" baseline="0" noProof="0" dirty="0"/>
              <a:t> may be required to </a:t>
            </a:r>
            <a:r>
              <a:rPr lang="nl-NL" altLang="en-US" baseline="0" noProof="0" dirty="0" err="1"/>
              <a:t>disclose</a:t>
            </a:r>
            <a:r>
              <a:rPr lang="nl-NL" altLang="en-US" baseline="0" noProof="0" dirty="0"/>
              <a:t> information, if not </a:t>
            </a:r>
            <a:r>
              <a:rPr lang="nl-NL" altLang="en-US" baseline="0" noProof="0" dirty="0" err="1"/>
              <a:t>already</a:t>
            </a:r>
            <a:r>
              <a:rPr lang="nl-NL" altLang="en-US" baseline="0" noProof="0" dirty="0"/>
              <a:t> done </a:t>
            </a:r>
            <a:r>
              <a:rPr lang="nl-NL" altLang="en-US" baseline="0" noProof="0" dirty="0" err="1"/>
              <a:t>so</a:t>
            </a:r>
            <a:r>
              <a:rPr lang="nl-NL" altLang="en-US" baseline="0" noProof="0" dirty="0"/>
              <a:t> </a:t>
            </a:r>
            <a:r>
              <a:rPr lang="nl-NL" altLang="en-US" baseline="0" noProof="0" dirty="0" err="1"/>
              <a:t>proactively</a:t>
            </a:r>
            <a:r>
              <a:rPr lang="nl-NL" altLang="en-US" baseline="0" noProof="0" dirty="0"/>
              <a:t>, </a:t>
            </a:r>
            <a:r>
              <a:rPr lang="nl-NL" altLang="en-US" baseline="0" noProof="0" dirty="0" err="1"/>
              <a:t>through</a:t>
            </a:r>
            <a:endParaRPr lang="nl-NL" altLang="en-US" noProof="0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noProof="0" dirty="0"/>
              <a:t>FOIA</a:t>
            </a:r>
            <a:r>
              <a:rPr lang="nl-NL" altLang="en-US" baseline="0" noProof="0" dirty="0"/>
              <a:t> </a:t>
            </a:r>
            <a:r>
              <a:rPr lang="nl-NL" altLang="en-US" baseline="0" noProof="0" dirty="0" err="1"/>
              <a:t>requests</a:t>
            </a:r>
            <a:r>
              <a:rPr lang="nl-NL" altLang="en-US" baseline="0" noProof="0" dirty="0"/>
              <a:t> </a:t>
            </a:r>
            <a:endParaRPr lang="nl-NL" altLang="en-US" noProof="0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noProof="0" dirty="0" err="1"/>
              <a:t>Parliamentary</a:t>
            </a:r>
            <a:r>
              <a:rPr lang="nl-NL" altLang="en-US" baseline="0" noProof="0" dirty="0"/>
              <a:t> </a:t>
            </a:r>
            <a:r>
              <a:rPr lang="nl-NL" altLang="en-US" baseline="0" noProof="0" dirty="0" err="1"/>
              <a:t>investigations</a:t>
            </a:r>
            <a:r>
              <a:rPr lang="nl-NL" altLang="en-US" baseline="0" noProof="0" dirty="0"/>
              <a:t> 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noProof="0" dirty="0"/>
              <a:t>Management </a:t>
            </a:r>
            <a:r>
              <a:rPr lang="nl-NL" altLang="en-US" noProof="0" dirty="0" err="1"/>
              <a:t>reporting</a:t>
            </a:r>
            <a:endParaRPr lang="nl-NL" altLang="en-US" noProof="0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noProof="0" dirty="0"/>
              <a:t>Audit reports. </a:t>
            </a:r>
          </a:p>
          <a:p>
            <a:pPr marL="457200" lvl="1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nl-NL" altLang="en-US" noProof="0" dirty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72A0100C-0077-A545-B9EA-4640AD759150}" type="slidenum">
              <a:rPr lang="en-US" altLang="nl-NL"/>
              <a:pPr>
                <a:spcBef>
                  <a:spcPct val="0"/>
                </a:spcBef>
              </a:pPr>
              <a:t>16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921300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nl-NL" b="0" dirty="0"/>
              <a:t>Third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nl-NL" dirty="0"/>
              <a:t>As a citizen or company</a:t>
            </a:r>
            <a:r>
              <a:rPr lang="en-US" altLang="nl-NL" baseline="0" dirty="0"/>
              <a:t> you would like to know your rights</a:t>
            </a:r>
            <a:r>
              <a:rPr lang="en-US" altLang="nl-NL" dirty="0"/>
              <a:t>.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nl-NL" dirty="0"/>
              <a:t>For instance: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nl-NL" dirty="0"/>
              <a:t>You need to be able to find out whether</a:t>
            </a:r>
            <a:r>
              <a:rPr lang="en-US" altLang="nl-NL" baseline="0" dirty="0"/>
              <a:t> your neighbor's fence is on your property or not</a:t>
            </a:r>
            <a:endParaRPr lang="en-US" altLang="nl-NL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nl-NL" dirty="0"/>
              <a:t>Diploma’s or</a:t>
            </a:r>
            <a:r>
              <a:rPr lang="en-US" altLang="nl-NL" baseline="0" dirty="0"/>
              <a:t> certifications need to be registered properly </a:t>
            </a:r>
            <a:endParaRPr lang="en-US" altLang="nl-NL" dirty="0"/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nl-NL" dirty="0"/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nl-NL" dirty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45A9A56E-4ED6-2B43-8AC9-8AD745A4662D}" type="slidenum">
              <a:rPr lang="en-US" altLang="nl-NL"/>
              <a:pPr>
                <a:spcBef>
                  <a:spcPct val="0"/>
                </a:spcBef>
              </a:pPr>
              <a:t>17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49560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nl-NL" altLang="en-US" b="0" noProof="0" dirty="0" err="1"/>
              <a:t>Fourth</a:t>
            </a:r>
            <a:endParaRPr lang="nl-NL" altLang="en-US" b="0" noProof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en-US" noProof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noProof="0" dirty="0"/>
              <a:t>We</a:t>
            </a:r>
            <a:r>
              <a:rPr lang="nl-NL" altLang="en-US" baseline="0" noProof="0" dirty="0"/>
              <a:t> </a:t>
            </a:r>
            <a:r>
              <a:rPr lang="nl-NL" altLang="en-US" baseline="0" noProof="0" dirty="0" err="1"/>
              <a:t>need</a:t>
            </a:r>
            <a:r>
              <a:rPr lang="nl-NL" altLang="en-US" baseline="0" noProof="0" dirty="0"/>
              <a:t> information to do </a:t>
            </a:r>
            <a:r>
              <a:rPr lang="nl-NL" altLang="en-US" baseline="0" noProof="0" dirty="0" err="1"/>
              <a:t>historical</a:t>
            </a:r>
            <a:r>
              <a:rPr lang="nl-NL" altLang="en-US" baseline="0" noProof="0" dirty="0"/>
              <a:t> research</a:t>
            </a:r>
            <a:r>
              <a:rPr lang="nl-NL" altLang="en-US" noProof="0" dirty="0"/>
              <a:t>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en-US" noProof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noProof="0" dirty="0"/>
              <a:t>For </a:t>
            </a:r>
            <a:r>
              <a:rPr lang="nl-NL" altLang="en-US" noProof="0" dirty="0" err="1"/>
              <a:t>instance</a:t>
            </a:r>
            <a:r>
              <a:rPr lang="nl-NL" altLang="en-US" noProof="0" dirty="0"/>
              <a:t>: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noProof="0" dirty="0" err="1"/>
              <a:t>About</a:t>
            </a:r>
            <a:r>
              <a:rPr lang="nl-NL" altLang="en-US" baseline="0" noProof="0" dirty="0"/>
              <a:t> past </a:t>
            </a:r>
            <a:r>
              <a:rPr lang="nl-NL" altLang="en-US" baseline="0" noProof="0" dirty="0" err="1"/>
              <a:t>proceedings</a:t>
            </a:r>
            <a:r>
              <a:rPr lang="nl-NL" altLang="en-US" baseline="0" noProof="0" dirty="0"/>
              <a:t> in </a:t>
            </a:r>
            <a:r>
              <a:rPr lang="nl-NL" altLang="en-US" baseline="0" noProof="0" dirty="0" err="1"/>
              <a:t>parliament</a:t>
            </a:r>
            <a:endParaRPr lang="nl-NL" altLang="en-US" baseline="0" noProof="0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baseline="0" noProof="0" dirty="0" err="1"/>
              <a:t>Historical</a:t>
            </a:r>
            <a:r>
              <a:rPr lang="nl-NL" altLang="en-US" baseline="0" noProof="0" dirty="0"/>
              <a:t> </a:t>
            </a:r>
            <a:r>
              <a:rPr lang="nl-NL" altLang="en-US" baseline="0" noProof="0" dirty="0" err="1"/>
              <a:t>climate</a:t>
            </a:r>
            <a:r>
              <a:rPr lang="nl-NL" altLang="en-US" baseline="0" noProof="0" dirty="0"/>
              <a:t> research based on logs of the East India Company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en-US" noProof="0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5DD93227-E3C8-614D-A6D3-21093EECD70C}" type="slidenum">
              <a:rPr lang="en-US" altLang="nl-NL"/>
              <a:pPr>
                <a:spcBef>
                  <a:spcPct val="0"/>
                </a:spcBef>
              </a:pPr>
              <a:t>18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522160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altLang="nl-NL" b="1" dirty="0"/>
              <a:t>Spreektekst</a:t>
            </a:r>
            <a:r>
              <a:rPr lang="nl-NL" altLang="nl-NL" dirty="0"/>
              <a:t>: </a:t>
            </a:r>
          </a:p>
          <a:p>
            <a:pPr eaLnBrk="1" hangingPunct="1">
              <a:spcBef>
                <a:spcPct val="0"/>
              </a:spcBef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 err="1"/>
              <a:t>Sustainable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accessibility</a:t>
            </a:r>
            <a:r>
              <a:rPr lang="nl-NL" altLang="nl-NL" baseline="0" dirty="0"/>
              <a:t> is relevant for all information </a:t>
            </a:r>
            <a:r>
              <a:rPr lang="nl-NL" altLang="nl-NL" baseline="0" dirty="0" err="1"/>
              <a:t>created</a:t>
            </a:r>
            <a:r>
              <a:rPr lang="nl-NL" altLang="nl-NL" baseline="0" dirty="0"/>
              <a:t> or received by an </a:t>
            </a:r>
            <a:r>
              <a:rPr lang="nl-NL" altLang="nl-NL" baseline="0" dirty="0" err="1"/>
              <a:t>organization</a:t>
            </a:r>
            <a:r>
              <a:rPr lang="nl-NL" altLang="nl-NL" baseline="0" dirty="0"/>
              <a:t> as a </a:t>
            </a:r>
            <a:r>
              <a:rPr lang="nl-NL" altLang="nl-NL" baseline="0" dirty="0" err="1"/>
              <a:t>result</a:t>
            </a:r>
            <a:r>
              <a:rPr lang="nl-NL" altLang="nl-NL" baseline="0" dirty="0"/>
              <a:t> of its business </a:t>
            </a:r>
            <a:r>
              <a:rPr lang="nl-NL" altLang="nl-NL" baseline="0" dirty="0" err="1"/>
              <a:t>activities</a:t>
            </a:r>
            <a:r>
              <a:rPr lang="nl-NL" altLang="nl-NL" dirty="0"/>
              <a:t>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That is, all information </a:t>
            </a:r>
            <a:r>
              <a:rPr lang="nl-NL" altLang="nl-NL" dirty="0" err="1"/>
              <a:t>regardless</a:t>
            </a:r>
            <a:r>
              <a:rPr lang="nl-NL" altLang="nl-NL" dirty="0"/>
              <a:t> of its</a:t>
            </a:r>
            <a:r>
              <a:rPr lang="nl-NL" altLang="nl-NL" baseline="0" dirty="0"/>
              <a:t> form, </a:t>
            </a:r>
            <a:r>
              <a:rPr lang="nl-NL" altLang="nl-NL" baseline="0" dirty="0" err="1"/>
              <a:t>regardless</a:t>
            </a:r>
            <a:r>
              <a:rPr lang="nl-NL" altLang="nl-NL" baseline="0" dirty="0"/>
              <a:t> the </a:t>
            </a:r>
            <a:r>
              <a:rPr lang="nl-NL" altLang="nl-NL" baseline="0" dirty="0" err="1"/>
              <a:t>application</a:t>
            </a:r>
            <a:r>
              <a:rPr lang="nl-NL" altLang="nl-NL" baseline="0" dirty="0"/>
              <a:t> in which it </a:t>
            </a:r>
            <a:r>
              <a:rPr lang="nl-NL" altLang="nl-NL" baseline="0" dirty="0" err="1"/>
              <a:t>resides</a:t>
            </a:r>
            <a:r>
              <a:rPr lang="nl-NL" altLang="nl-NL" dirty="0"/>
              <a:t>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 err="1"/>
              <a:t>Think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about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documents</a:t>
            </a:r>
            <a:r>
              <a:rPr lang="nl-NL" altLang="nl-NL" baseline="0" dirty="0"/>
              <a:t>, </a:t>
            </a:r>
            <a:r>
              <a:rPr lang="nl-NL" altLang="nl-NL" baseline="0" dirty="0" err="1"/>
              <a:t>photos</a:t>
            </a:r>
            <a:r>
              <a:rPr lang="nl-NL" altLang="nl-NL" baseline="0" dirty="0"/>
              <a:t>, </a:t>
            </a:r>
            <a:r>
              <a:rPr lang="nl-NL" altLang="nl-NL" baseline="0" dirty="0" err="1"/>
              <a:t>movies</a:t>
            </a:r>
            <a:r>
              <a:rPr lang="nl-NL" altLang="nl-NL" baseline="0" dirty="0"/>
              <a:t>, websites, tweets, </a:t>
            </a:r>
            <a:r>
              <a:rPr lang="nl-NL" altLang="nl-NL" baseline="0" dirty="0" err="1"/>
              <a:t>whatsapp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messages</a:t>
            </a:r>
            <a:r>
              <a:rPr lang="nl-NL" altLang="nl-NL" baseline="0" dirty="0"/>
              <a:t>, database files etc</a:t>
            </a:r>
            <a:r>
              <a:rPr lang="nl-NL" altLang="nl-NL" dirty="0"/>
              <a:t>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It </a:t>
            </a:r>
            <a:r>
              <a:rPr lang="nl-NL" altLang="nl-NL" dirty="0" err="1"/>
              <a:t>doesn’t</a:t>
            </a:r>
            <a:r>
              <a:rPr lang="nl-NL" altLang="nl-NL" dirty="0"/>
              <a:t> </a:t>
            </a:r>
            <a:r>
              <a:rPr lang="nl-NL" altLang="nl-NL" dirty="0" err="1"/>
              <a:t>mean</a:t>
            </a:r>
            <a:r>
              <a:rPr lang="nl-NL" altLang="nl-NL" dirty="0"/>
              <a:t> that </a:t>
            </a:r>
            <a:r>
              <a:rPr lang="nl-NL" altLang="nl-NL" dirty="0" err="1"/>
              <a:t>everything</a:t>
            </a:r>
            <a:r>
              <a:rPr lang="nl-NL" altLang="nl-NL" dirty="0"/>
              <a:t> needs to be </a:t>
            </a:r>
            <a:r>
              <a:rPr lang="nl-NL" altLang="nl-NL" dirty="0" err="1"/>
              <a:t>kept</a:t>
            </a:r>
            <a:r>
              <a:rPr lang="nl-NL" altLang="nl-NL" dirty="0"/>
              <a:t>. All </a:t>
            </a:r>
            <a:r>
              <a:rPr lang="nl-NL" altLang="nl-NL" dirty="0" err="1"/>
              <a:t>forms</a:t>
            </a:r>
            <a:r>
              <a:rPr lang="nl-NL" altLang="nl-NL" dirty="0"/>
              <a:t> may be relevant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 err="1"/>
              <a:t>Think</a:t>
            </a:r>
            <a:r>
              <a:rPr lang="nl-NL" altLang="nl-NL" dirty="0"/>
              <a:t> </a:t>
            </a:r>
            <a:r>
              <a:rPr lang="nl-NL" altLang="nl-NL" dirty="0" err="1"/>
              <a:t>about</a:t>
            </a:r>
            <a:endParaRPr lang="nl-NL" altLang="nl-NL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SMS</a:t>
            </a:r>
            <a:r>
              <a:rPr lang="nl-NL" altLang="nl-NL" baseline="0" dirty="0"/>
              <a:t> and </a:t>
            </a:r>
            <a:r>
              <a:rPr lang="nl-NL" altLang="nl-NL" dirty="0"/>
              <a:t> WhatsApp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whatsapp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messages</a:t>
            </a:r>
            <a:r>
              <a:rPr lang="nl-NL" altLang="nl-NL" baseline="0" dirty="0"/>
              <a:t> which have been </a:t>
            </a:r>
            <a:r>
              <a:rPr lang="nl-NL" altLang="nl-NL" baseline="0" dirty="0" err="1"/>
              <a:t>exchanged</a:t>
            </a:r>
            <a:r>
              <a:rPr lang="nl-NL" altLang="nl-NL" baseline="0" dirty="0"/>
              <a:t> as part of the </a:t>
            </a:r>
            <a:r>
              <a:rPr lang="nl-NL" altLang="nl-NL" baseline="0" dirty="0" err="1"/>
              <a:t>acquisition</a:t>
            </a:r>
            <a:r>
              <a:rPr lang="nl-NL" altLang="nl-NL" baseline="0" dirty="0"/>
              <a:t> of a Rembrandt </a:t>
            </a:r>
            <a:r>
              <a:rPr lang="nl-NL" altLang="nl-NL" baseline="0" dirty="0" err="1"/>
              <a:t>painting</a:t>
            </a:r>
            <a:r>
              <a:rPr lang="nl-NL" altLang="nl-NL" baseline="0" dirty="0"/>
              <a:t> by the Dutch </a:t>
            </a:r>
            <a:r>
              <a:rPr lang="nl-NL" altLang="nl-NL" baseline="0" dirty="0" err="1"/>
              <a:t>government</a:t>
            </a:r>
            <a:r>
              <a:rPr lang="nl-NL" altLang="nl-NL" baseline="0" dirty="0"/>
              <a:t>.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baseline="0" dirty="0"/>
              <a:t>Social media </a:t>
            </a:r>
            <a:r>
              <a:rPr lang="nl-NL" altLang="nl-NL" baseline="0" dirty="0" err="1"/>
              <a:t>posts</a:t>
            </a:r>
            <a:r>
              <a:rPr lang="nl-NL" altLang="nl-NL" baseline="0" dirty="0"/>
              <a:t> as part of </a:t>
            </a:r>
            <a:r>
              <a:rPr lang="nl-NL" altLang="nl-NL" baseline="0" dirty="0" err="1"/>
              <a:t>evidence</a:t>
            </a:r>
            <a:r>
              <a:rPr lang="nl-NL" altLang="nl-NL" baseline="0" dirty="0"/>
              <a:t> in a court case</a:t>
            </a:r>
            <a:r>
              <a:rPr lang="nl-NL" altLang="nl-NL" dirty="0"/>
              <a:t> 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457812C1-10C0-B64E-B88B-52B9ACB01368}" type="slidenum">
              <a:rPr lang="en-US" altLang="nl-NL"/>
              <a:pPr>
                <a:spcBef>
                  <a:spcPct val="0"/>
                </a:spcBef>
              </a:pPr>
              <a:t>19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0635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nl-NL"/>
          </a:p>
          <a:p>
            <a:pPr eaLnBrk="1" hangingPunct="1">
              <a:spcBef>
                <a:spcPct val="0"/>
              </a:spcBef>
              <a:buFont typeface="+mj-lt" charset="0"/>
              <a:buNone/>
            </a:pPr>
            <a:endParaRPr lang="en-US" altLang="nl-NL"/>
          </a:p>
          <a:p>
            <a:pPr eaLnBrk="1" hangingPunct="1">
              <a:spcBef>
                <a:spcPct val="0"/>
              </a:spcBef>
              <a:buFontTx/>
              <a:buChar char="•"/>
            </a:pPr>
            <a:endParaRPr lang="en-US" altLang="nl-NL"/>
          </a:p>
          <a:p>
            <a:pPr eaLnBrk="1" hangingPunct="1">
              <a:spcBef>
                <a:spcPct val="0"/>
              </a:spcBef>
            </a:pPr>
            <a:endParaRPr lang="en-US" altLang="nl-NL" b="1"/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B949B63A-39E9-8E45-ABEC-638009BD124D}" type="slidenum">
              <a:rPr lang="en-US" altLang="nl-NL"/>
              <a:pPr>
                <a:spcBef>
                  <a:spcPct val="0"/>
                </a:spcBef>
              </a:pPr>
              <a:t>20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306892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altLang="en-US" dirty="0"/>
              <a:t>In</a:t>
            </a:r>
            <a:r>
              <a:rPr lang="nl-NL" altLang="en-US" baseline="0" dirty="0"/>
              <a:t> the paper era, archiving was done </a:t>
            </a:r>
            <a:r>
              <a:rPr lang="nl-NL" altLang="en-US" baseline="0" dirty="0" err="1"/>
              <a:t>afterwards</a:t>
            </a:r>
            <a:r>
              <a:rPr lang="nl-NL" altLang="en-US" baseline="0" dirty="0"/>
              <a:t>. Work done, file was </a:t>
            </a:r>
            <a:r>
              <a:rPr lang="nl-NL" altLang="en-US" baseline="0" dirty="0" err="1"/>
              <a:t>transferred</a:t>
            </a:r>
            <a:r>
              <a:rPr lang="nl-NL" altLang="en-US" baseline="0" dirty="0"/>
              <a:t> to the archive, </a:t>
            </a:r>
            <a:r>
              <a:rPr lang="nl-NL" altLang="en-US" baseline="0" dirty="0" err="1"/>
              <a:t>somewhere</a:t>
            </a:r>
            <a:r>
              <a:rPr lang="nl-NL" altLang="en-US" baseline="0" dirty="0"/>
              <a:t> in the </a:t>
            </a:r>
            <a:r>
              <a:rPr lang="nl-NL" altLang="en-US" baseline="0" dirty="0" err="1"/>
              <a:t>organization</a:t>
            </a:r>
            <a:r>
              <a:rPr lang="nl-NL" altLang="en-US" baseline="0" dirty="0"/>
              <a:t>. Maybe even in another building.</a:t>
            </a:r>
          </a:p>
          <a:p>
            <a:pPr eaLnBrk="1" hangingPunct="1">
              <a:spcBef>
                <a:spcPct val="0"/>
              </a:spcBef>
            </a:pPr>
            <a:r>
              <a:rPr lang="nl-NL" altLang="en-US" baseline="0" dirty="0" err="1"/>
              <a:t>When</a:t>
            </a:r>
            <a:r>
              <a:rPr lang="nl-NL" altLang="en-US" baseline="0" dirty="0"/>
              <a:t> the file was needed </a:t>
            </a:r>
            <a:r>
              <a:rPr lang="nl-NL" altLang="en-US" baseline="0" dirty="0" err="1"/>
              <a:t>again</a:t>
            </a:r>
            <a:r>
              <a:rPr lang="nl-NL" altLang="en-US" baseline="0" dirty="0"/>
              <a:t>, you had to go to the archive to </a:t>
            </a:r>
            <a:r>
              <a:rPr lang="nl-NL" altLang="en-US" baseline="0" dirty="0" err="1"/>
              <a:t>request</a:t>
            </a:r>
            <a:r>
              <a:rPr lang="nl-NL" altLang="en-US" baseline="0" dirty="0"/>
              <a:t> it. </a:t>
            </a:r>
          </a:p>
          <a:p>
            <a:pPr eaLnBrk="1" hangingPunct="1">
              <a:spcBef>
                <a:spcPct val="0"/>
              </a:spcBef>
            </a:pPr>
            <a:endParaRPr lang="nl-NL" altLang="en-US" baseline="0" dirty="0"/>
          </a:p>
          <a:p>
            <a:pPr eaLnBrk="1" hangingPunct="1">
              <a:spcBef>
                <a:spcPct val="0"/>
              </a:spcBef>
            </a:pPr>
            <a:r>
              <a:rPr lang="nl-NL" altLang="en-US" baseline="0" dirty="0" err="1"/>
              <a:t>So</a:t>
            </a:r>
            <a:r>
              <a:rPr lang="nl-NL" altLang="en-US" baseline="0" dirty="0"/>
              <a:t> the information was accessible for others </a:t>
            </a:r>
            <a:r>
              <a:rPr lang="nl-NL" altLang="en-US" baseline="0" dirty="0" err="1"/>
              <a:t>only</a:t>
            </a:r>
            <a:r>
              <a:rPr lang="nl-NL" altLang="en-US" baseline="0" dirty="0"/>
              <a:t> after work was done, but at the same time </a:t>
            </a:r>
            <a:r>
              <a:rPr lang="nl-NL" altLang="en-US" baseline="0" dirty="0" err="1"/>
              <a:t>less</a:t>
            </a:r>
            <a:r>
              <a:rPr lang="nl-NL" altLang="en-US" baseline="0" dirty="0"/>
              <a:t> accessible for those who </a:t>
            </a:r>
            <a:r>
              <a:rPr lang="nl-NL" altLang="en-US" baseline="0" dirty="0" err="1"/>
              <a:t>created</a:t>
            </a:r>
            <a:r>
              <a:rPr lang="nl-NL" altLang="en-US" baseline="0" dirty="0"/>
              <a:t> it.</a:t>
            </a:r>
            <a:endParaRPr lang="nl-NL" altLang="en-US" dirty="0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59078F6A-400D-E645-97BD-5588AE228A42}" type="slidenum">
              <a:rPr lang="en-US" altLang="nl-NL"/>
              <a:pPr>
                <a:spcBef>
                  <a:spcPct val="0"/>
                </a:spcBef>
              </a:pPr>
              <a:t>21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48577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nl-NL" dirty="0"/>
              <a:t>Archiving</a:t>
            </a:r>
            <a:r>
              <a:rPr lang="en-US" altLang="nl-NL" baseline="0" dirty="0"/>
              <a:t> is often associated with storing information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nl-NL" dirty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nl-NL" dirty="0"/>
              <a:t>On a safe</a:t>
            </a:r>
            <a:r>
              <a:rPr lang="en-US" altLang="nl-NL" baseline="0" dirty="0"/>
              <a:t> location, for use at some point in time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nl-NL" dirty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nl-NL" dirty="0"/>
              <a:t>But storage</a:t>
            </a:r>
            <a:r>
              <a:rPr lang="en-US" altLang="nl-NL" baseline="0" dirty="0"/>
              <a:t> is just one of the aspects of archiving. If we just store information, it’s not very useful.</a:t>
            </a:r>
            <a:endParaRPr lang="nl-NL" altLang="en-US" dirty="0"/>
          </a:p>
          <a:p>
            <a:pPr eaLnBrk="1" hangingPunct="1">
              <a:spcBef>
                <a:spcPct val="0"/>
              </a:spcBef>
            </a:pPr>
            <a:endParaRPr lang="nl-NL" altLang="en-US" dirty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F066E5CB-8886-874B-9820-1E5D9460ED4E}" type="slidenum">
              <a:rPr lang="en-US" altLang="nl-NL"/>
              <a:pPr>
                <a:spcBef>
                  <a:spcPct val="0"/>
                </a:spcBef>
              </a:pPr>
              <a:t>4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044279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nl-NL" altLang="en-US" dirty="0"/>
              <a:t>With</a:t>
            </a:r>
            <a:r>
              <a:rPr lang="nl-NL" altLang="en-US" baseline="0" dirty="0"/>
              <a:t> digital information, migration to a </a:t>
            </a:r>
            <a:r>
              <a:rPr lang="nl-NL" altLang="en-US" baseline="0" dirty="0" err="1"/>
              <a:t>seperate</a:t>
            </a:r>
            <a:r>
              <a:rPr lang="nl-NL" altLang="en-US" baseline="0" dirty="0"/>
              <a:t> archive should not be </a:t>
            </a:r>
            <a:r>
              <a:rPr lang="nl-NL" altLang="en-US" baseline="0" dirty="0" err="1"/>
              <a:t>necessary</a:t>
            </a:r>
            <a:r>
              <a:rPr lang="nl-NL" altLang="en-US" baseline="0" dirty="0"/>
              <a:t> after </a:t>
            </a:r>
            <a:r>
              <a:rPr lang="nl-NL" altLang="en-US" baseline="0" dirty="0" err="1"/>
              <a:t>finalizing</a:t>
            </a:r>
            <a:r>
              <a:rPr lang="nl-NL" altLang="en-US" baseline="0" dirty="0"/>
              <a:t> work. </a:t>
            </a:r>
          </a:p>
          <a:p>
            <a:pPr eaLnBrk="1" hangingPunct="1">
              <a:spcBef>
                <a:spcPct val="0"/>
              </a:spcBef>
            </a:pPr>
            <a:r>
              <a:rPr lang="nl-NL" altLang="en-US" baseline="0" dirty="0"/>
              <a:t>Information </a:t>
            </a:r>
            <a:r>
              <a:rPr lang="nl-NL" altLang="en-US" baseline="0" dirty="0" err="1"/>
              <a:t>can</a:t>
            </a:r>
            <a:r>
              <a:rPr lang="nl-NL" altLang="en-US" baseline="0" dirty="0"/>
              <a:t> be made accessible within a business </a:t>
            </a:r>
            <a:r>
              <a:rPr lang="nl-NL" altLang="en-US" baseline="0" dirty="0" err="1"/>
              <a:t>application</a:t>
            </a:r>
            <a:r>
              <a:rPr lang="nl-NL" altLang="en-US" baseline="0" dirty="0"/>
              <a:t>, for </a:t>
            </a:r>
            <a:r>
              <a:rPr lang="nl-NL" altLang="en-US" baseline="0" dirty="0" err="1"/>
              <a:t>everyone</a:t>
            </a:r>
            <a:r>
              <a:rPr lang="nl-NL" altLang="en-US" baseline="0" dirty="0"/>
              <a:t> who is </a:t>
            </a:r>
            <a:r>
              <a:rPr lang="nl-NL" altLang="en-US" baseline="0" dirty="0" err="1"/>
              <a:t>entitled</a:t>
            </a:r>
            <a:r>
              <a:rPr lang="nl-NL" altLang="en-US" baseline="0" dirty="0"/>
              <a:t> to it. Information may </a:t>
            </a:r>
            <a:r>
              <a:rPr lang="nl-NL" altLang="en-US" baseline="0" dirty="0" err="1"/>
              <a:t>remain</a:t>
            </a:r>
            <a:r>
              <a:rPr lang="nl-NL" altLang="en-US" baseline="0" dirty="0"/>
              <a:t> in the same system in which it has been </a:t>
            </a:r>
            <a:r>
              <a:rPr lang="nl-NL" altLang="en-US" baseline="0" dirty="0" err="1"/>
              <a:t>created</a:t>
            </a:r>
            <a:r>
              <a:rPr lang="nl-NL" altLang="en-US" baseline="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nl-NL" altLang="en-US" baseline="0" dirty="0"/>
              <a:t>Information </a:t>
            </a:r>
            <a:r>
              <a:rPr lang="nl-NL" altLang="en-US" baseline="0" dirty="0" err="1"/>
              <a:t>resides</a:t>
            </a:r>
            <a:r>
              <a:rPr lang="nl-NL" altLang="en-US" baseline="0" dirty="0"/>
              <a:t> in multiple systems.</a:t>
            </a:r>
          </a:p>
          <a:p>
            <a:pPr eaLnBrk="1" hangingPunct="1">
              <a:spcBef>
                <a:spcPct val="0"/>
              </a:spcBef>
            </a:pPr>
            <a:endParaRPr lang="nl-NL" altLang="en-US" baseline="0" dirty="0"/>
          </a:p>
          <a:p>
            <a:pPr eaLnBrk="1" hangingPunct="1">
              <a:spcBef>
                <a:spcPct val="0"/>
              </a:spcBef>
            </a:pPr>
            <a:r>
              <a:rPr lang="nl-NL" altLang="en-US" baseline="0" dirty="0" err="1"/>
              <a:t>This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implies</a:t>
            </a:r>
            <a:r>
              <a:rPr lang="nl-NL" altLang="en-US" baseline="0" dirty="0"/>
              <a:t> that information systems have the means to support </a:t>
            </a:r>
            <a:r>
              <a:rPr lang="nl-NL" altLang="en-US" baseline="0" dirty="0" err="1"/>
              <a:t>accessibility</a:t>
            </a:r>
            <a:r>
              <a:rPr lang="nl-NL" altLang="en-US" baseline="0" dirty="0"/>
              <a:t> in a </a:t>
            </a:r>
            <a:r>
              <a:rPr lang="nl-NL" altLang="en-US" baseline="0" dirty="0" err="1"/>
              <a:t>sustainable</a:t>
            </a:r>
            <a:r>
              <a:rPr lang="nl-NL" altLang="en-US" baseline="0" dirty="0"/>
              <a:t> way. </a:t>
            </a:r>
          </a:p>
          <a:p>
            <a:pPr eaLnBrk="1" hangingPunct="1">
              <a:spcBef>
                <a:spcPct val="0"/>
              </a:spcBef>
            </a:pPr>
            <a:r>
              <a:rPr lang="nl-NL" altLang="en-US" baseline="0" dirty="0"/>
              <a:t>As digital information is </a:t>
            </a:r>
            <a:r>
              <a:rPr lang="nl-NL" altLang="en-US" baseline="0" dirty="0" err="1"/>
              <a:t>growing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exponentially</a:t>
            </a:r>
            <a:r>
              <a:rPr lang="nl-NL" altLang="en-US" baseline="0" dirty="0"/>
              <a:t>, it is </a:t>
            </a:r>
            <a:r>
              <a:rPr lang="nl-NL" altLang="en-US" baseline="0" dirty="0" err="1"/>
              <a:t>necessary</a:t>
            </a:r>
            <a:r>
              <a:rPr lang="nl-NL" altLang="en-US" baseline="0" dirty="0"/>
              <a:t> to make the right </a:t>
            </a:r>
            <a:r>
              <a:rPr lang="nl-NL" altLang="en-US" baseline="0" dirty="0" err="1"/>
              <a:t>arrangements</a:t>
            </a:r>
            <a:r>
              <a:rPr lang="nl-NL" altLang="en-US" baseline="0" dirty="0"/>
              <a:t> in systems before information is </a:t>
            </a:r>
            <a:r>
              <a:rPr lang="nl-NL" altLang="en-US" baseline="0" dirty="0" err="1"/>
              <a:t>created</a:t>
            </a:r>
            <a:r>
              <a:rPr lang="nl-NL" altLang="en-US" baseline="0" dirty="0"/>
              <a:t>. It is hard or even </a:t>
            </a:r>
            <a:r>
              <a:rPr lang="nl-NL" altLang="en-US" baseline="0" dirty="0" err="1"/>
              <a:t>impossible</a:t>
            </a:r>
            <a:r>
              <a:rPr lang="nl-NL" altLang="en-US" baseline="0" dirty="0"/>
              <a:t> to do it </a:t>
            </a:r>
            <a:r>
              <a:rPr lang="nl-NL" altLang="en-US" baseline="0" dirty="0" err="1"/>
              <a:t>afterwards</a:t>
            </a:r>
            <a:r>
              <a:rPr lang="nl-NL" altLang="en-US" baseline="0" dirty="0"/>
              <a:t>.</a:t>
            </a:r>
          </a:p>
          <a:p>
            <a:pPr eaLnBrk="1" hangingPunct="1">
              <a:spcBef>
                <a:spcPct val="0"/>
              </a:spcBef>
            </a:pPr>
            <a:endParaRPr lang="nl-NL" altLang="en-US" baseline="0" dirty="0"/>
          </a:p>
          <a:p>
            <a:pPr eaLnBrk="1" hangingPunct="1">
              <a:spcBef>
                <a:spcPct val="0"/>
              </a:spcBef>
            </a:pPr>
            <a:r>
              <a:rPr lang="nl-NL" altLang="en-US" baseline="0" dirty="0" err="1"/>
              <a:t>This</a:t>
            </a:r>
            <a:r>
              <a:rPr lang="nl-NL" altLang="en-US" baseline="0" dirty="0"/>
              <a:t> is where archiving by design enters the stage.</a:t>
            </a:r>
          </a:p>
          <a:p>
            <a:pPr eaLnBrk="1" hangingPunct="1">
              <a:spcBef>
                <a:spcPct val="0"/>
              </a:spcBef>
            </a:pPr>
            <a:endParaRPr lang="nl-NL" altLang="en-US" baseline="0" dirty="0"/>
          </a:p>
          <a:p>
            <a:pPr eaLnBrk="1" hangingPunct="1">
              <a:spcBef>
                <a:spcPct val="0"/>
              </a:spcBef>
            </a:pPr>
            <a:endParaRPr lang="nl-NL" altLang="en-US" baseline="0" dirty="0"/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7160CCD8-6CD9-1547-8FC8-25CE0A0AF517}" type="slidenum">
              <a:rPr lang="en-US" altLang="nl-NL"/>
              <a:pPr>
                <a:spcBef>
                  <a:spcPct val="0"/>
                </a:spcBef>
              </a:pPr>
              <a:t>22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83499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nl-NL" altLang="nl-NL" dirty="0">
                <a:sym typeface="Wingdings" pitchFamily="2" charset="2"/>
              </a:rPr>
              <a:t>Archiving</a:t>
            </a:r>
            <a:r>
              <a:rPr lang="nl-NL" altLang="nl-NL" baseline="0" dirty="0">
                <a:sym typeface="Wingdings" pitchFamily="2" charset="2"/>
              </a:rPr>
              <a:t> by design is </a:t>
            </a:r>
            <a:r>
              <a:rPr lang="nl-NL" altLang="nl-NL" baseline="0" dirty="0" err="1">
                <a:sym typeface="Wingdings" pitchFamily="2" charset="2"/>
              </a:rPr>
              <a:t>about</a:t>
            </a:r>
            <a:r>
              <a:rPr lang="nl-NL" altLang="nl-NL" baseline="0" dirty="0">
                <a:sym typeface="Wingdings" pitchFamily="2" charset="2"/>
              </a:rPr>
              <a:t> making choices on meeting requirements for </a:t>
            </a:r>
            <a:r>
              <a:rPr lang="nl-NL" altLang="nl-NL" baseline="0" dirty="0" err="1">
                <a:sym typeface="Wingdings" pitchFamily="2" charset="2"/>
              </a:rPr>
              <a:t>sustainable</a:t>
            </a:r>
            <a:r>
              <a:rPr lang="nl-NL" altLang="nl-NL" baseline="0" dirty="0">
                <a:sym typeface="Wingdings" pitchFamily="2" charset="2"/>
              </a:rPr>
              <a:t> </a:t>
            </a:r>
            <a:r>
              <a:rPr lang="nl-NL" altLang="nl-NL" baseline="0" dirty="0" err="1">
                <a:sym typeface="Wingdings" pitchFamily="2" charset="2"/>
              </a:rPr>
              <a:t>accessibility</a:t>
            </a:r>
            <a:r>
              <a:rPr lang="nl-NL" altLang="nl-NL" baseline="0" dirty="0">
                <a:sym typeface="Wingdings" pitchFamily="2" charset="2"/>
              </a:rPr>
              <a:t> </a:t>
            </a:r>
            <a:r>
              <a:rPr lang="nl-NL" altLang="nl-NL" baseline="0" dirty="0" err="1">
                <a:sym typeface="Wingdings" pitchFamily="2" charset="2"/>
              </a:rPr>
              <a:t>during</a:t>
            </a:r>
            <a:r>
              <a:rPr lang="nl-NL" altLang="nl-NL" baseline="0" dirty="0">
                <a:sym typeface="Wingdings" pitchFamily="2" charset="2"/>
              </a:rPr>
              <a:t> the design </a:t>
            </a:r>
            <a:r>
              <a:rPr lang="nl-NL" altLang="nl-NL" baseline="0" dirty="0" err="1">
                <a:sym typeface="Wingdings" pitchFamily="2" charset="2"/>
              </a:rPr>
              <a:t>phase</a:t>
            </a:r>
            <a:r>
              <a:rPr lang="nl-NL" altLang="nl-NL" baseline="0" dirty="0">
                <a:sym typeface="Wingdings" pitchFamily="2" charset="2"/>
              </a:rPr>
              <a:t> of a information system, in support of one or more business processes.</a:t>
            </a:r>
          </a:p>
          <a:p>
            <a:pPr eaLnBrk="1" hangingPunct="1">
              <a:spcBef>
                <a:spcPct val="0"/>
              </a:spcBef>
              <a:defRPr/>
            </a:pPr>
            <a:endParaRPr lang="nl-NL" altLang="nl-NL" dirty="0"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nl-NL" altLang="nl-NL" dirty="0">
                <a:sym typeface="Wingdings" pitchFamily="2" charset="2"/>
              </a:rPr>
              <a:t>With regards to the requirements:</a:t>
            </a:r>
            <a:r>
              <a:rPr lang="nl-NL" altLang="nl-NL" baseline="0" dirty="0">
                <a:sym typeface="Wingdings" pitchFamily="2" charset="2"/>
              </a:rPr>
              <a:t> </a:t>
            </a:r>
            <a:r>
              <a:rPr lang="nl-NL" altLang="nl-NL" dirty="0" err="1">
                <a:sym typeface="Wingdings" pitchFamily="2" charset="2"/>
              </a:rPr>
              <a:t>think</a:t>
            </a:r>
            <a:r>
              <a:rPr lang="nl-NL" altLang="nl-NL" baseline="0" dirty="0">
                <a:sym typeface="Wingdings" pitchFamily="2" charset="2"/>
              </a:rPr>
              <a:t> from a users’ </a:t>
            </a:r>
            <a:r>
              <a:rPr lang="nl-NL" altLang="nl-NL" baseline="0" dirty="0" err="1">
                <a:sym typeface="Wingdings" pitchFamily="2" charset="2"/>
              </a:rPr>
              <a:t>perspective</a:t>
            </a:r>
            <a:r>
              <a:rPr lang="nl-NL" altLang="nl-NL" baseline="0" dirty="0">
                <a:sym typeface="Wingdings" pitchFamily="2" charset="2"/>
              </a:rPr>
              <a:t>. Which </a:t>
            </a:r>
            <a:r>
              <a:rPr lang="nl-NL" altLang="nl-NL" baseline="0" dirty="0" err="1">
                <a:sym typeface="Wingdings" pitchFamily="2" charset="2"/>
              </a:rPr>
              <a:t>interests</a:t>
            </a:r>
            <a:r>
              <a:rPr lang="nl-NL" altLang="nl-NL" baseline="0" dirty="0">
                <a:sym typeface="Wingdings" pitchFamily="2" charset="2"/>
              </a:rPr>
              <a:t> do </a:t>
            </a:r>
            <a:r>
              <a:rPr lang="nl-NL" altLang="nl-NL" baseline="0" dirty="0" err="1">
                <a:sym typeface="Wingdings" pitchFamily="2" charset="2"/>
              </a:rPr>
              <a:t>they</a:t>
            </a:r>
            <a:r>
              <a:rPr lang="nl-NL" altLang="nl-NL" baseline="0" dirty="0">
                <a:sym typeface="Wingdings" pitchFamily="2" charset="2"/>
              </a:rPr>
              <a:t> have and how </a:t>
            </a:r>
            <a:r>
              <a:rPr lang="nl-NL" altLang="nl-NL" baseline="0" dirty="0" err="1">
                <a:sym typeface="Wingdings" pitchFamily="2" charset="2"/>
              </a:rPr>
              <a:t>would</a:t>
            </a:r>
            <a:r>
              <a:rPr lang="nl-NL" altLang="nl-NL" baseline="0" dirty="0">
                <a:sym typeface="Wingdings" pitchFamily="2" charset="2"/>
              </a:rPr>
              <a:t> </a:t>
            </a:r>
            <a:r>
              <a:rPr lang="nl-NL" altLang="nl-NL" baseline="0" dirty="0" err="1">
                <a:sym typeface="Wingdings" pitchFamily="2" charset="2"/>
              </a:rPr>
              <a:t>they</a:t>
            </a:r>
            <a:r>
              <a:rPr lang="nl-NL" altLang="nl-NL" baseline="0" dirty="0">
                <a:sym typeface="Wingdings" pitchFamily="2" charset="2"/>
              </a:rPr>
              <a:t> want to access information?</a:t>
            </a:r>
            <a:r>
              <a:rPr lang="nl-NL" altLang="nl-NL" dirty="0">
                <a:sym typeface="Wingdings" pitchFamily="2" charset="2"/>
              </a:rPr>
              <a:t> </a:t>
            </a:r>
          </a:p>
          <a:p>
            <a:pPr eaLnBrk="1" hangingPunct="1">
              <a:spcBef>
                <a:spcPct val="0"/>
              </a:spcBef>
              <a:defRPr/>
            </a:pPr>
            <a:endParaRPr lang="nl-NL" altLang="nl-NL" dirty="0">
              <a:sym typeface="Wingdings" pitchFamily="2" charset="2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nl-NL" altLang="nl-NL" dirty="0" err="1">
                <a:sym typeface="Wingdings" pitchFamily="2" charset="2"/>
              </a:rPr>
              <a:t>Finally</a:t>
            </a:r>
            <a:r>
              <a:rPr lang="nl-NL" altLang="nl-NL" dirty="0">
                <a:sym typeface="Wingdings" pitchFamily="2" charset="2"/>
              </a:rPr>
              <a:t> , </a:t>
            </a:r>
            <a:r>
              <a:rPr lang="nl-NL" altLang="nl-NL" dirty="0" err="1">
                <a:sym typeface="Wingdings" pitchFamily="2" charset="2"/>
              </a:rPr>
              <a:t>anticipate</a:t>
            </a:r>
            <a:r>
              <a:rPr lang="nl-NL" altLang="nl-NL" baseline="0" dirty="0">
                <a:sym typeface="Wingdings" pitchFamily="2" charset="2"/>
              </a:rPr>
              <a:t> on </a:t>
            </a:r>
            <a:r>
              <a:rPr lang="nl-NL" altLang="nl-NL" baseline="0" dirty="0" err="1">
                <a:sym typeface="Wingdings" pitchFamily="2" charset="2"/>
              </a:rPr>
              <a:t>future</a:t>
            </a:r>
            <a:r>
              <a:rPr lang="nl-NL" altLang="nl-NL" baseline="0" dirty="0">
                <a:sym typeface="Wingdings" pitchFamily="2" charset="2"/>
              </a:rPr>
              <a:t> </a:t>
            </a:r>
            <a:r>
              <a:rPr lang="nl-NL" altLang="nl-NL" baseline="0" dirty="0" err="1">
                <a:sym typeface="Wingdings" pitchFamily="2" charset="2"/>
              </a:rPr>
              <a:t>developments</a:t>
            </a:r>
            <a:r>
              <a:rPr lang="nl-NL" altLang="nl-NL" baseline="0" dirty="0">
                <a:sym typeface="Wingdings" pitchFamily="2" charset="2"/>
              </a:rPr>
              <a:t>. Make </a:t>
            </a:r>
            <a:r>
              <a:rPr lang="nl-NL" altLang="nl-NL" baseline="0" dirty="0" err="1">
                <a:sym typeface="Wingdings" pitchFamily="2" charset="2"/>
              </a:rPr>
              <a:t>sure</a:t>
            </a:r>
            <a:r>
              <a:rPr lang="nl-NL" altLang="nl-NL" baseline="0" dirty="0">
                <a:sym typeface="Wingdings" pitchFamily="2" charset="2"/>
              </a:rPr>
              <a:t> not to </a:t>
            </a:r>
            <a:r>
              <a:rPr lang="nl-NL" altLang="nl-NL" baseline="0" dirty="0" err="1">
                <a:sym typeface="Wingdings" pitchFamily="2" charset="2"/>
              </a:rPr>
              <a:t>fully</a:t>
            </a:r>
            <a:r>
              <a:rPr lang="nl-NL" altLang="nl-NL" baseline="0" dirty="0">
                <a:sym typeface="Wingdings" pitchFamily="2" charset="2"/>
              </a:rPr>
              <a:t> </a:t>
            </a:r>
            <a:r>
              <a:rPr lang="nl-NL" altLang="nl-NL" baseline="0" dirty="0" err="1">
                <a:sym typeface="Wingdings" pitchFamily="2" charset="2"/>
              </a:rPr>
              <a:t>depend</a:t>
            </a:r>
            <a:r>
              <a:rPr lang="nl-NL" altLang="nl-NL" baseline="0" dirty="0">
                <a:sym typeface="Wingdings" pitchFamily="2" charset="2"/>
              </a:rPr>
              <a:t> on current technologies, </a:t>
            </a:r>
            <a:r>
              <a:rPr lang="nl-NL" altLang="nl-NL" baseline="0" dirty="0" err="1">
                <a:sym typeface="Wingdings" pitchFamily="2" charset="2"/>
              </a:rPr>
              <a:t>vendors</a:t>
            </a:r>
            <a:r>
              <a:rPr lang="nl-NL" altLang="nl-NL" baseline="0" dirty="0">
                <a:sym typeface="Wingdings" pitchFamily="2" charset="2"/>
              </a:rPr>
              <a:t> and/or employees.</a:t>
            </a:r>
            <a:r>
              <a:rPr lang="nl-NL" altLang="nl-NL" dirty="0">
                <a:sym typeface="Wingdings" pitchFamily="2" charset="2"/>
              </a:rPr>
              <a:t> </a:t>
            </a:r>
          </a:p>
          <a:p>
            <a:pPr eaLnBrk="1" hangingPunct="1">
              <a:spcBef>
                <a:spcPct val="0"/>
              </a:spcBef>
              <a:defRPr/>
            </a:pPr>
            <a:endParaRPr lang="nl-NL" altLang="en-US" dirty="0"/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0520D7F3-748B-C44D-8EC3-25CF416A184C}" type="slidenum">
              <a:rPr lang="en-US" altLang="nl-NL"/>
              <a:pPr>
                <a:spcBef>
                  <a:spcPct val="0"/>
                </a:spcBef>
              </a:pPr>
              <a:t>23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312682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lnSpc>
                <a:spcPts val="105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dirty="0"/>
              <a:t>By design means that requirements</a:t>
            </a:r>
            <a:r>
              <a:rPr lang="nl-NL" altLang="en-US" baseline="0" dirty="0"/>
              <a:t> for </a:t>
            </a:r>
            <a:r>
              <a:rPr lang="nl-NL" altLang="en-US" dirty="0" err="1"/>
              <a:t>sustainable</a:t>
            </a:r>
            <a:r>
              <a:rPr lang="nl-NL" altLang="en-US" dirty="0"/>
              <a:t> </a:t>
            </a:r>
            <a:r>
              <a:rPr lang="nl-NL" altLang="en-US" dirty="0" err="1"/>
              <a:t>accessibility</a:t>
            </a:r>
            <a:r>
              <a:rPr lang="nl-NL" altLang="en-US" dirty="0"/>
              <a:t> should be</a:t>
            </a:r>
            <a:r>
              <a:rPr lang="nl-NL" altLang="en-US" baseline="0" dirty="0"/>
              <a:t> on the agenda </a:t>
            </a:r>
            <a:r>
              <a:rPr lang="nl-NL" altLang="en-US" baseline="0" dirty="0" err="1"/>
              <a:t>when</a:t>
            </a:r>
            <a:r>
              <a:rPr lang="nl-NL" altLang="en-US" baseline="0" dirty="0"/>
              <a:t> change is </a:t>
            </a:r>
            <a:r>
              <a:rPr lang="nl-NL" altLang="en-US" baseline="0" dirty="0" err="1"/>
              <a:t>about</a:t>
            </a:r>
            <a:r>
              <a:rPr lang="nl-NL" altLang="en-US" baseline="0" dirty="0"/>
              <a:t> to happen</a:t>
            </a:r>
            <a:r>
              <a:rPr lang="nl-NL" altLang="en-US" dirty="0"/>
              <a:t> 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nl-NL" altLang="en-US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baseline="0" dirty="0"/>
              <a:t>For </a:t>
            </a:r>
            <a:r>
              <a:rPr lang="nl-NL" altLang="en-US" baseline="0" dirty="0" err="1"/>
              <a:t>instance</a:t>
            </a:r>
            <a:r>
              <a:rPr lang="nl-NL" altLang="en-US" baseline="0" dirty="0"/>
              <a:t>, </a:t>
            </a:r>
            <a:r>
              <a:rPr lang="nl-NL" altLang="en-US" baseline="0" dirty="0" err="1"/>
              <a:t>when</a:t>
            </a:r>
            <a:r>
              <a:rPr lang="nl-NL" altLang="en-US" baseline="0" dirty="0"/>
              <a:t> implementing new or redesigned processes, </a:t>
            </a:r>
            <a:r>
              <a:rPr lang="nl-NL" altLang="en-US" baseline="0" dirty="0" err="1"/>
              <a:t>reorganizations</a:t>
            </a:r>
            <a:r>
              <a:rPr lang="nl-NL" altLang="en-US" baseline="0" dirty="0"/>
              <a:t>, or a </a:t>
            </a:r>
            <a:r>
              <a:rPr lang="nl-NL" altLang="en-US" baseline="0" dirty="0" err="1"/>
              <a:t>replacement</a:t>
            </a:r>
            <a:r>
              <a:rPr lang="nl-NL" altLang="en-US" baseline="0" dirty="0"/>
              <a:t> of existing applications. With </a:t>
            </a:r>
            <a:r>
              <a:rPr lang="nl-NL" altLang="en-US" baseline="0" dirty="0" err="1"/>
              <a:t>such</a:t>
            </a:r>
            <a:r>
              <a:rPr lang="nl-NL" altLang="en-US" baseline="0" dirty="0"/>
              <a:t> occasions, changes </a:t>
            </a:r>
            <a:r>
              <a:rPr lang="nl-NL" altLang="en-US" baseline="0" dirty="0" err="1"/>
              <a:t>can</a:t>
            </a:r>
            <a:r>
              <a:rPr lang="nl-NL" altLang="en-US" baseline="0" dirty="0"/>
              <a:t> be </a:t>
            </a:r>
            <a:r>
              <a:rPr lang="nl-NL" altLang="en-US" baseline="0" dirty="0" err="1"/>
              <a:t>applied</a:t>
            </a:r>
            <a:r>
              <a:rPr lang="nl-NL" altLang="en-US" baseline="0" dirty="0"/>
              <a:t> within a project </a:t>
            </a:r>
            <a:r>
              <a:rPr lang="nl-NL" altLang="en-US" baseline="0" dirty="0" err="1"/>
              <a:t>organization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relatively</a:t>
            </a:r>
            <a:r>
              <a:rPr lang="nl-NL" altLang="en-US" baseline="0" dirty="0"/>
              <a:t> easy. </a:t>
            </a:r>
            <a:br>
              <a:rPr lang="nl-NL" altLang="en-US" baseline="0" dirty="0"/>
            </a:br>
            <a:r>
              <a:rPr lang="nl-NL" altLang="en-US" baseline="0" dirty="0" err="1"/>
              <a:t>This</a:t>
            </a:r>
            <a:r>
              <a:rPr lang="nl-NL" altLang="en-US" baseline="0" dirty="0"/>
              <a:t> means that requirements for </a:t>
            </a:r>
            <a:r>
              <a:rPr lang="nl-NL" altLang="en-US" baseline="0" dirty="0" err="1"/>
              <a:t>sustainable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accessibility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can</a:t>
            </a:r>
            <a:r>
              <a:rPr lang="nl-NL" altLang="en-US" baseline="0" dirty="0"/>
              <a:t> be </a:t>
            </a:r>
            <a:r>
              <a:rPr lang="nl-NL" altLang="en-US" baseline="0" dirty="0" err="1"/>
              <a:t>added</a:t>
            </a:r>
            <a:r>
              <a:rPr lang="nl-NL" altLang="en-US" baseline="0" dirty="0"/>
              <a:t> to the </a:t>
            </a:r>
            <a:r>
              <a:rPr lang="nl-NL" altLang="en-US" baseline="0" dirty="0" err="1"/>
              <a:t>general</a:t>
            </a:r>
            <a:r>
              <a:rPr lang="nl-NL" altLang="en-US" baseline="0" dirty="0"/>
              <a:t> requirements for </a:t>
            </a:r>
            <a:r>
              <a:rPr lang="nl-NL" altLang="en-US" baseline="0" dirty="0" err="1"/>
              <a:t>developing</a:t>
            </a:r>
            <a:r>
              <a:rPr lang="nl-NL" altLang="en-US" baseline="0" dirty="0"/>
              <a:t> new information systems, which may be based on usability and information security.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nl-NL" altLang="en-US" baseline="0" dirty="0"/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F4DB0231-6372-7447-A733-0BF824DFE8E3}" type="slidenum">
              <a:rPr lang="en-US" altLang="nl-NL"/>
              <a:pPr>
                <a:spcBef>
                  <a:spcPct val="0"/>
                </a:spcBef>
              </a:pPr>
              <a:t>24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93403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nl-NL" altLang="nl-NL" dirty="0"/>
              <a:t>Accessibility</a:t>
            </a:r>
            <a:r>
              <a:rPr lang="nl-NL" altLang="nl-NL" baseline="0" dirty="0"/>
              <a:t> by design is </a:t>
            </a:r>
            <a:r>
              <a:rPr lang="nl-NL" altLang="nl-NL" baseline="0" dirty="0" err="1"/>
              <a:t>applicable</a:t>
            </a:r>
            <a:r>
              <a:rPr lang="nl-NL" altLang="nl-NL" baseline="0" dirty="0"/>
              <a:t> to information that needs to be </a:t>
            </a:r>
            <a:r>
              <a:rPr lang="nl-NL" altLang="nl-NL" baseline="0" dirty="0" err="1"/>
              <a:t>created</a:t>
            </a:r>
            <a:r>
              <a:rPr lang="nl-NL" altLang="nl-NL" baseline="0" dirty="0"/>
              <a:t>. Not to information which has been </a:t>
            </a:r>
            <a:r>
              <a:rPr lang="nl-NL" altLang="nl-NL" baseline="0" dirty="0" err="1"/>
              <a:t>created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already</a:t>
            </a:r>
            <a:r>
              <a:rPr lang="nl-NL" altLang="nl-NL" baseline="0" dirty="0"/>
              <a:t>. </a:t>
            </a:r>
            <a:r>
              <a:rPr lang="nl-NL" altLang="nl-NL" dirty="0"/>
              <a:t> As a </a:t>
            </a:r>
            <a:r>
              <a:rPr lang="nl-NL" altLang="nl-NL" dirty="0" err="1"/>
              <a:t>result</a:t>
            </a:r>
            <a:r>
              <a:rPr lang="nl-NL" altLang="nl-NL" dirty="0"/>
              <a:t>, the main focus</a:t>
            </a:r>
            <a:r>
              <a:rPr lang="nl-NL" altLang="nl-NL" baseline="0" dirty="0"/>
              <a:t> should be on the </a:t>
            </a:r>
            <a:r>
              <a:rPr lang="nl-NL" altLang="nl-NL" baseline="0" dirty="0" err="1"/>
              <a:t>future</a:t>
            </a:r>
            <a:r>
              <a:rPr lang="nl-NL" altLang="nl-NL" dirty="0"/>
              <a:t>. 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nl-NL" altLang="nl-NL" dirty="0"/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nl-NL" altLang="nl-NL" dirty="0"/>
              <a:t>But,</a:t>
            </a:r>
            <a:r>
              <a:rPr lang="nl-NL" altLang="nl-NL" baseline="0" dirty="0"/>
              <a:t> the question </a:t>
            </a:r>
            <a:r>
              <a:rPr lang="nl-NL" altLang="nl-NL" baseline="0" dirty="0" err="1"/>
              <a:t>remains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about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what</a:t>
            </a:r>
            <a:r>
              <a:rPr lang="nl-NL" altLang="nl-NL" baseline="0" dirty="0"/>
              <a:t> needs to be done with the information that is </a:t>
            </a:r>
            <a:r>
              <a:rPr lang="nl-NL" altLang="nl-NL" baseline="0" dirty="0" err="1"/>
              <a:t>already</a:t>
            </a:r>
            <a:r>
              <a:rPr lang="nl-NL" altLang="nl-NL" baseline="0" dirty="0"/>
              <a:t> in </a:t>
            </a:r>
            <a:r>
              <a:rPr lang="nl-NL" altLang="nl-NL" baseline="0" dirty="0" err="1"/>
              <a:t>existence</a:t>
            </a:r>
            <a:r>
              <a:rPr lang="nl-NL" altLang="nl-NL" baseline="0" dirty="0"/>
              <a:t>. 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nl-NL" altLang="nl-NL" baseline="0" dirty="0"/>
              <a:t>Information </a:t>
            </a:r>
            <a:r>
              <a:rPr lang="nl-NL" altLang="nl-NL" baseline="0" dirty="0" err="1"/>
              <a:t>residing</a:t>
            </a:r>
            <a:r>
              <a:rPr lang="nl-NL" altLang="nl-NL" baseline="0" dirty="0"/>
              <a:t> in existing systems or systems which have been phased out. Or information on carriers and in formats which </a:t>
            </a:r>
            <a:r>
              <a:rPr lang="nl-NL" altLang="nl-NL" baseline="0" dirty="0" err="1"/>
              <a:t>aren’t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being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used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anymore</a:t>
            </a:r>
            <a:r>
              <a:rPr lang="nl-NL" altLang="nl-NL" baseline="0" dirty="0"/>
              <a:t>. </a:t>
            </a:r>
            <a:endParaRPr lang="en-US" altLang="en-US" dirty="0"/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fld id="{11FA4561-EB4A-2F4E-8783-8478D2EDEEAA}" type="slidenum">
              <a:rPr lang="en-US" altLang="en-US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2404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Accessibility</a:t>
            </a:r>
            <a:r>
              <a:rPr lang="nl-NL" altLang="nl-NL" baseline="0" dirty="0"/>
              <a:t> of information </a:t>
            </a:r>
            <a:r>
              <a:rPr lang="nl-NL" altLang="nl-NL" baseline="0" dirty="0" err="1"/>
              <a:t>doesn’t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mean</a:t>
            </a:r>
            <a:r>
              <a:rPr lang="nl-NL" altLang="nl-NL" baseline="0" dirty="0"/>
              <a:t> that all information should accessible in the same way for ever, </a:t>
            </a:r>
            <a:r>
              <a:rPr lang="nl-NL" altLang="nl-NL" baseline="0" dirty="0" err="1"/>
              <a:t>though</a:t>
            </a:r>
            <a:r>
              <a:rPr lang="nl-NL" altLang="nl-NL" baseline="0" dirty="0"/>
              <a:t>.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That </a:t>
            </a:r>
            <a:r>
              <a:rPr lang="nl-NL" altLang="nl-NL" dirty="0" err="1"/>
              <a:t>would</a:t>
            </a:r>
            <a:r>
              <a:rPr lang="nl-NL" altLang="nl-NL" dirty="0"/>
              <a:t> be far</a:t>
            </a:r>
            <a:r>
              <a:rPr lang="nl-NL" altLang="nl-NL" baseline="0" dirty="0"/>
              <a:t> too </a:t>
            </a:r>
            <a:r>
              <a:rPr lang="nl-NL" altLang="nl-NL" baseline="0" dirty="0" err="1"/>
              <a:t>costly</a:t>
            </a:r>
            <a:r>
              <a:rPr lang="nl-NL" altLang="nl-NL" baseline="0" dirty="0"/>
              <a:t> </a:t>
            </a: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And it </a:t>
            </a:r>
            <a:r>
              <a:rPr lang="nl-NL" altLang="nl-NL" dirty="0" err="1"/>
              <a:t>would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ignore</a:t>
            </a:r>
            <a:r>
              <a:rPr lang="nl-NL" altLang="nl-NL" baseline="0" dirty="0"/>
              <a:t> requirements to </a:t>
            </a:r>
            <a:r>
              <a:rPr lang="nl-NL" altLang="nl-NL" baseline="0" dirty="0" err="1"/>
              <a:t>disable</a:t>
            </a:r>
            <a:r>
              <a:rPr lang="nl-NL" altLang="nl-NL" baseline="0" dirty="0"/>
              <a:t> access to some information. For </a:t>
            </a:r>
            <a:r>
              <a:rPr lang="nl-NL" altLang="nl-NL" baseline="0" dirty="0" err="1"/>
              <a:t>instance</a:t>
            </a:r>
            <a:r>
              <a:rPr lang="nl-NL" altLang="nl-NL" baseline="0" dirty="0"/>
              <a:t>, </a:t>
            </a:r>
            <a:r>
              <a:rPr lang="nl-NL" altLang="nl-NL" baseline="0" dirty="0" err="1"/>
              <a:t>because</a:t>
            </a:r>
            <a:r>
              <a:rPr lang="nl-NL" altLang="nl-NL" baseline="0" dirty="0"/>
              <a:t> of privacy, security or </a:t>
            </a:r>
            <a:r>
              <a:rPr lang="nl-NL" altLang="nl-NL" baseline="0" dirty="0" err="1"/>
              <a:t>competitive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interests</a:t>
            </a:r>
            <a:r>
              <a:rPr lang="nl-NL" altLang="nl-NL" dirty="0"/>
              <a:t>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 err="1"/>
              <a:t>This</a:t>
            </a:r>
            <a:r>
              <a:rPr lang="nl-NL" altLang="nl-NL" baseline="0" dirty="0"/>
              <a:t> means that organizations will have to make choices</a:t>
            </a:r>
            <a:r>
              <a:rPr lang="nl-NL" altLang="nl-NL" dirty="0"/>
              <a:t>.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Based</a:t>
            </a:r>
            <a:r>
              <a:rPr lang="nl-NL" altLang="nl-NL" baseline="0" dirty="0"/>
              <a:t> on requirements analysis and assessment </a:t>
            </a:r>
            <a:r>
              <a:rPr lang="nl-NL" altLang="nl-NL" dirty="0"/>
              <a:t>. </a:t>
            </a:r>
          </a:p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FED7D286-5B0C-E340-AEB7-8C39C6959FE1}" type="slidenum">
              <a:rPr lang="en-US" altLang="nl-NL"/>
              <a:pPr>
                <a:spcBef>
                  <a:spcPct val="0"/>
                </a:spcBef>
              </a:pPr>
              <a:t>26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026990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nl-NL" altLang="nl-NL" dirty="0"/>
              <a:t>Risk</a:t>
            </a:r>
            <a:r>
              <a:rPr lang="nl-NL" altLang="nl-NL" baseline="0" dirty="0"/>
              <a:t> analysis </a:t>
            </a:r>
            <a:r>
              <a:rPr lang="nl-NL" altLang="nl-NL" baseline="0" dirty="0" err="1"/>
              <a:t>can</a:t>
            </a:r>
            <a:r>
              <a:rPr lang="nl-NL" altLang="nl-NL" baseline="0" dirty="0"/>
              <a:t> help to make choices. 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nl-NL" altLang="nl-NL" baseline="0" dirty="0"/>
              <a:t>For </a:t>
            </a:r>
            <a:r>
              <a:rPr lang="nl-NL" altLang="nl-NL" baseline="0" dirty="0" err="1"/>
              <a:t>instance</a:t>
            </a:r>
            <a:r>
              <a:rPr lang="nl-NL" altLang="nl-NL" baseline="0" dirty="0"/>
              <a:t>: which information is </a:t>
            </a:r>
            <a:r>
              <a:rPr lang="nl-NL" altLang="nl-NL" baseline="0" dirty="0" err="1"/>
              <a:t>so</a:t>
            </a:r>
            <a:r>
              <a:rPr lang="nl-NL" altLang="nl-NL" baseline="0" dirty="0"/>
              <a:t> important that its inaccessibility </a:t>
            </a:r>
            <a:r>
              <a:rPr lang="nl-NL" altLang="nl-NL" baseline="0" dirty="0" err="1"/>
              <a:t>would</a:t>
            </a:r>
            <a:r>
              <a:rPr lang="nl-NL" altLang="nl-NL" baseline="0" dirty="0"/>
              <a:t> be </a:t>
            </a:r>
            <a:r>
              <a:rPr lang="nl-NL" altLang="nl-NL" baseline="0" dirty="0" err="1"/>
              <a:t>unacceptable</a:t>
            </a:r>
            <a:r>
              <a:rPr lang="nl-NL" altLang="nl-NL" baseline="0" dirty="0"/>
              <a:t>?</a:t>
            </a:r>
            <a:r>
              <a:rPr lang="nl-NL" altLang="nl-NL" dirty="0"/>
              <a:t> Does </a:t>
            </a:r>
            <a:r>
              <a:rPr lang="nl-NL" altLang="nl-NL" dirty="0" err="1"/>
              <a:t>this</a:t>
            </a:r>
            <a:r>
              <a:rPr lang="nl-NL" altLang="nl-NL" dirty="0"/>
              <a:t> </a:t>
            </a:r>
            <a:r>
              <a:rPr lang="nl-NL" altLang="nl-NL" dirty="0" err="1"/>
              <a:t>justify</a:t>
            </a:r>
            <a:r>
              <a:rPr lang="nl-NL" altLang="nl-NL" dirty="0"/>
              <a:t> </a:t>
            </a:r>
            <a:r>
              <a:rPr lang="nl-NL" altLang="nl-NL" dirty="0" err="1"/>
              <a:t>bigger</a:t>
            </a:r>
            <a:r>
              <a:rPr lang="nl-NL" altLang="nl-NL" baseline="0" dirty="0"/>
              <a:t> resources than for information which is </a:t>
            </a:r>
            <a:r>
              <a:rPr lang="nl-NL" altLang="nl-NL" baseline="0" dirty="0" err="1"/>
              <a:t>deemed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less</a:t>
            </a:r>
            <a:r>
              <a:rPr lang="nl-NL" altLang="nl-NL" baseline="0" dirty="0"/>
              <a:t> important?</a:t>
            </a:r>
            <a:endParaRPr lang="nl-NL" altLang="nl-NL" dirty="0"/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nl-NL" altLang="nl-NL" dirty="0"/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9DA5ABCA-A138-F54F-8641-B8C1E04CBD7C}" type="slidenum">
              <a:rPr lang="en-US" altLang="nl-NL"/>
              <a:pPr>
                <a:spcBef>
                  <a:spcPct val="0"/>
                </a:spcBef>
              </a:pPr>
              <a:t>27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443173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dirty="0" err="1"/>
              <a:t>Everyone</a:t>
            </a:r>
            <a:r>
              <a:rPr lang="nl-NL" altLang="en-US" dirty="0"/>
              <a:t> has his or</a:t>
            </a:r>
            <a:r>
              <a:rPr lang="nl-NL" altLang="en-US" baseline="0" dirty="0"/>
              <a:t> her </a:t>
            </a:r>
            <a:r>
              <a:rPr lang="nl-NL" altLang="en-US" baseline="0" dirty="0" err="1"/>
              <a:t>own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role</a:t>
            </a:r>
            <a:r>
              <a:rPr lang="nl-NL" altLang="en-US" baseline="0" dirty="0"/>
              <a:t> in the process</a:t>
            </a:r>
            <a:r>
              <a:rPr lang="nl-NL" altLang="en-US" dirty="0"/>
              <a:t> of </a:t>
            </a:r>
            <a:r>
              <a:rPr lang="nl-NL" altLang="en-US" dirty="0" err="1"/>
              <a:t>determining</a:t>
            </a:r>
            <a:r>
              <a:rPr lang="nl-NL" altLang="en-US" baseline="0" dirty="0"/>
              <a:t> and meeting requirements for </a:t>
            </a:r>
            <a:r>
              <a:rPr lang="nl-NL" altLang="en-US" baseline="0" dirty="0" err="1"/>
              <a:t>sustainable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accessibility</a:t>
            </a:r>
            <a:endParaRPr lang="nl-NL" altLang="en-US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en-US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dirty="0"/>
              <a:t>Information users point out which information should</a:t>
            </a:r>
            <a:r>
              <a:rPr lang="nl-NL" altLang="en-US" baseline="0" dirty="0"/>
              <a:t> be accessible in which way, for current and </a:t>
            </a:r>
            <a:r>
              <a:rPr lang="nl-NL" altLang="en-US" baseline="0" dirty="0" err="1"/>
              <a:t>future</a:t>
            </a:r>
            <a:r>
              <a:rPr lang="nl-NL" altLang="en-US" baseline="0" dirty="0"/>
              <a:t> use.</a:t>
            </a:r>
            <a:r>
              <a:rPr lang="nl-NL" altLang="en-US" dirty="0"/>
              <a:t> 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nl-NL" altLang="en-US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dirty="0"/>
              <a:t>The manager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makes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decisions</a:t>
            </a:r>
            <a:r>
              <a:rPr lang="nl-NL" altLang="en-US" baseline="0" dirty="0"/>
              <a:t>, </a:t>
            </a:r>
            <a:r>
              <a:rPr lang="nl-NL" altLang="en-US" baseline="0" dirty="0" err="1"/>
              <a:t>allocates</a:t>
            </a:r>
            <a:r>
              <a:rPr lang="nl-NL" altLang="en-US" baseline="0" dirty="0"/>
              <a:t> resources (</a:t>
            </a:r>
            <a:r>
              <a:rPr lang="nl-NL" altLang="en-US" baseline="0" dirty="0" err="1"/>
              <a:t>people</a:t>
            </a:r>
            <a:r>
              <a:rPr lang="nl-NL" altLang="en-US" baseline="0" dirty="0"/>
              <a:t> and money) and monitors </a:t>
            </a:r>
            <a:r>
              <a:rPr lang="nl-NL" altLang="en-US" baseline="0" dirty="0" err="1"/>
              <a:t>activities</a:t>
            </a:r>
            <a:r>
              <a:rPr lang="nl-NL" altLang="en-US" dirty="0"/>
              <a:t>. 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nl-NL" altLang="en-US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dirty="0"/>
              <a:t>Designers </a:t>
            </a:r>
            <a:r>
              <a:rPr lang="nl-NL" altLang="en-US" baseline="0" dirty="0"/>
              <a:t>translate user requirements </a:t>
            </a:r>
            <a:r>
              <a:rPr lang="nl-NL" altLang="en-US" baseline="0" dirty="0" err="1"/>
              <a:t>into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solutions</a:t>
            </a:r>
            <a:r>
              <a:rPr lang="nl-NL" altLang="en-US" dirty="0"/>
              <a:t>. 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nl-NL" altLang="en-US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dirty="0" err="1"/>
              <a:t>Finally</a:t>
            </a:r>
            <a:r>
              <a:rPr lang="nl-NL" altLang="en-US" dirty="0"/>
              <a:t>, the</a:t>
            </a:r>
            <a:r>
              <a:rPr lang="nl-NL" altLang="en-US" baseline="0" dirty="0"/>
              <a:t> information manager is the </a:t>
            </a:r>
            <a:r>
              <a:rPr lang="nl-NL" altLang="en-US" baseline="0" dirty="0" err="1"/>
              <a:t>intermediate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between</a:t>
            </a:r>
            <a:r>
              <a:rPr lang="nl-NL" altLang="en-US" baseline="0" dirty="0"/>
              <a:t> all </a:t>
            </a:r>
            <a:r>
              <a:rPr lang="nl-NL" altLang="en-US" baseline="0" dirty="0" err="1"/>
              <a:t>involved</a:t>
            </a:r>
            <a:r>
              <a:rPr lang="nl-NL" altLang="en-US" baseline="0" dirty="0"/>
              <a:t>. He </a:t>
            </a:r>
            <a:r>
              <a:rPr lang="nl-NL" altLang="en-US" baseline="0" dirty="0" err="1"/>
              <a:t>makes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sure</a:t>
            </a:r>
            <a:r>
              <a:rPr lang="nl-NL" altLang="en-US" baseline="0" dirty="0"/>
              <a:t> to </a:t>
            </a:r>
            <a:r>
              <a:rPr lang="nl-NL" altLang="en-US" baseline="0" dirty="0" err="1"/>
              <a:t>align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everyone</a:t>
            </a:r>
            <a:r>
              <a:rPr lang="nl-NL" altLang="en-US" baseline="0" dirty="0"/>
              <a:t> and that </a:t>
            </a:r>
            <a:r>
              <a:rPr lang="nl-NL" altLang="en-US" baseline="0" dirty="0" err="1"/>
              <a:t>their</a:t>
            </a:r>
            <a:r>
              <a:rPr lang="nl-NL" altLang="en-US" baseline="0" dirty="0"/>
              <a:t> </a:t>
            </a:r>
            <a:r>
              <a:rPr lang="nl-NL" altLang="en-US" baseline="0" dirty="0" err="1"/>
              <a:t>interests</a:t>
            </a:r>
            <a:r>
              <a:rPr lang="nl-NL" altLang="en-US" baseline="0" dirty="0"/>
              <a:t> are </a:t>
            </a:r>
            <a:r>
              <a:rPr lang="nl-NL" altLang="en-US" baseline="0" dirty="0" err="1"/>
              <a:t>respected</a:t>
            </a:r>
            <a:r>
              <a:rPr lang="nl-NL" altLang="en-US" baseline="0" dirty="0"/>
              <a:t>.</a:t>
            </a:r>
            <a:endParaRPr lang="nl-NL" altLang="en-US" dirty="0"/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DE04E180-D617-1248-899A-C86A3DDB375D}" type="slidenum">
              <a:rPr lang="en-US" altLang="nl-NL"/>
              <a:pPr>
                <a:spcBef>
                  <a:spcPct val="0"/>
                </a:spcBef>
              </a:pPr>
              <a:t>28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163641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 scan </a:t>
            </a:r>
            <a:r>
              <a:rPr lang="nl-NL" dirty="0" err="1"/>
              <a:t>always</a:t>
            </a:r>
            <a:r>
              <a:rPr lang="nl-NL" baseline="0" dirty="0"/>
              <a:t> starts with an intake.</a:t>
            </a:r>
          </a:p>
          <a:p>
            <a:r>
              <a:rPr lang="nl-NL" baseline="0" dirty="0"/>
              <a:t>A canvas is </a:t>
            </a:r>
            <a:r>
              <a:rPr lang="nl-NL" baseline="0" dirty="0" err="1"/>
              <a:t>used</a:t>
            </a:r>
            <a:r>
              <a:rPr lang="nl-NL" baseline="0" dirty="0"/>
              <a:t> to </a:t>
            </a:r>
            <a:r>
              <a:rPr lang="nl-NL" baseline="0" dirty="0" err="1"/>
              <a:t>gain</a:t>
            </a:r>
            <a:r>
              <a:rPr lang="nl-NL" baseline="0" dirty="0"/>
              <a:t> </a:t>
            </a:r>
            <a:r>
              <a:rPr lang="nl-NL" baseline="0" dirty="0" err="1"/>
              <a:t>insight</a:t>
            </a:r>
            <a:r>
              <a:rPr lang="nl-NL" baseline="0" dirty="0"/>
              <a:t> in the process, the users, the information objects, the applications and the context of change within the scope </a:t>
            </a:r>
            <a:r>
              <a:rPr lang="nl-NL" baseline="0" dirty="0" err="1"/>
              <a:t>identified</a:t>
            </a:r>
            <a:r>
              <a:rPr lang="nl-NL" baseline="0" dirty="0"/>
              <a:t>. </a:t>
            </a:r>
          </a:p>
          <a:p>
            <a:endParaRPr lang="nl-NL" baseline="0" dirty="0"/>
          </a:p>
          <a:p>
            <a:r>
              <a:rPr lang="nl-NL" baseline="0" dirty="0"/>
              <a:t>The canvas is the basis for a </a:t>
            </a:r>
            <a:r>
              <a:rPr lang="nl-NL" baseline="0" dirty="0" err="1"/>
              <a:t>terms</a:t>
            </a:r>
            <a:r>
              <a:rPr lang="nl-NL" baseline="0" dirty="0"/>
              <a:t> of reference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CA0E8-3DC2-974E-9ECE-E67236313BF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75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 source for</a:t>
            </a:r>
            <a:r>
              <a:rPr lang="nl-NL" baseline="0" dirty="0"/>
              <a:t> requirements are the DUTO requirements. DUTO is a guideline and </a:t>
            </a:r>
            <a:r>
              <a:rPr lang="nl-NL" baseline="0" dirty="0" err="1"/>
              <a:t>applicable</a:t>
            </a:r>
            <a:r>
              <a:rPr lang="nl-NL" baseline="0" dirty="0"/>
              <a:t> for Dutch </a:t>
            </a:r>
            <a:r>
              <a:rPr lang="nl-NL" baseline="0" dirty="0" err="1"/>
              <a:t>central</a:t>
            </a:r>
            <a:r>
              <a:rPr lang="nl-NL" baseline="0" dirty="0"/>
              <a:t> </a:t>
            </a:r>
            <a:r>
              <a:rPr lang="nl-NL" baseline="0" dirty="0" err="1"/>
              <a:t>government</a:t>
            </a:r>
            <a:r>
              <a:rPr lang="nl-NL" baseline="0" dirty="0"/>
              <a:t> organizations.</a:t>
            </a:r>
          </a:p>
          <a:p>
            <a:endParaRPr lang="nl-NL" dirty="0"/>
          </a:p>
          <a:p>
            <a:r>
              <a:rPr lang="nl-NL" dirty="0"/>
              <a:t>The 13 DUTO requirements have been </a:t>
            </a:r>
            <a:r>
              <a:rPr lang="nl-NL" dirty="0" err="1"/>
              <a:t>derived</a:t>
            </a:r>
            <a:r>
              <a:rPr lang="nl-NL" baseline="0" dirty="0"/>
              <a:t> from Archive Law, regulations and </a:t>
            </a:r>
            <a:r>
              <a:rPr lang="nl-NL" baseline="0" dirty="0" err="1"/>
              <a:t>government</a:t>
            </a:r>
            <a:r>
              <a:rPr lang="nl-NL" baseline="0" dirty="0"/>
              <a:t> policies and standards.</a:t>
            </a:r>
            <a:br>
              <a:rPr lang="nl-NL" baseline="0" dirty="0"/>
            </a:br>
            <a:r>
              <a:rPr lang="nl-NL" baseline="0" dirty="0" err="1"/>
              <a:t>Such</a:t>
            </a:r>
            <a:r>
              <a:rPr lang="nl-NL" baseline="0" dirty="0"/>
              <a:t> as ISO 15489-1 and ISO 23081.. </a:t>
            </a:r>
          </a:p>
          <a:p>
            <a:endParaRPr lang="nl-NL" baseline="0" dirty="0"/>
          </a:p>
          <a:p>
            <a:r>
              <a:rPr lang="nl-NL" baseline="0" dirty="0"/>
              <a:t>In </a:t>
            </a:r>
            <a:r>
              <a:rPr lang="nl-NL" baseline="0" dirty="0" err="1"/>
              <a:t>addition</a:t>
            </a:r>
            <a:r>
              <a:rPr lang="nl-NL" baseline="0" dirty="0"/>
              <a:t>, user requirements </a:t>
            </a:r>
            <a:r>
              <a:rPr lang="nl-NL" baseline="0" dirty="0" err="1"/>
              <a:t>can</a:t>
            </a:r>
            <a:r>
              <a:rPr lang="nl-NL" baseline="0" dirty="0"/>
              <a:t> be </a:t>
            </a:r>
            <a:r>
              <a:rPr lang="nl-NL" baseline="0" dirty="0" err="1"/>
              <a:t>acquired</a:t>
            </a:r>
            <a:r>
              <a:rPr lang="nl-NL" baseline="0" dirty="0"/>
              <a:t> via a DUTO scan, which is a </a:t>
            </a:r>
            <a:r>
              <a:rPr lang="nl-NL" baseline="0" dirty="0" err="1"/>
              <a:t>paid</a:t>
            </a:r>
            <a:r>
              <a:rPr lang="nl-NL" baseline="0" dirty="0"/>
              <a:t> service </a:t>
            </a:r>
            <a:r>
              <a:rPr lang="nl-NL" baseline="0" dirty="0" err="1"/>
              <a:t>offered</a:t>
            </a:r>
            <a:r>
              <a:rPr lang="nl-NL" baseline="0" dirty="0"/>
              <a:t> by the National Archives.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A0E8-3DC2-974E-9ECE-E67236313BF7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566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method</a:t>
            </a:r>
            <a:r>
              <a:rPr lang="nl-NL" dirty="0"/>
              <a:t> to </a:t>
            </a:r>
            <a:r>
              <a:rPr lang="nl-NL" dirty="0" err="1"/>
              <a:t>identify</a:t>
            </a:r>
            <a:r>
              <a:rPr lang="nl-NL" baseline="0" dirty="0"/>
              <a:t> and </a:t>
            </a:r>
            <a:r>
              <a:rPr lang="nl-NL" baseline="0" dirty="0" err="1"/>
              <a:t>assess</a:t>
            </a:r>
            <a:r>
              <a:rPr lang="nl-NL" baseline="0" dirty="0"/>
              <a:t> user requirements is the DUTO scan.</a:t>
            </a:r>
          </a:p>
          <a:p>
            <a:endParaRPr lang="nl-NL" dirty="0"/>
          </a:p>
          <a:p>
            <a:r>
              <a:rPr lang="nl-NL" dirty="0"/>
              <a:t>User requirements may</a:t>
            </a:r>
            <a:r>
              <a:rPr lang="nl-NL" baseline="0" dirty="0"/>
              <a:t> </a:t>
            </a:r>
            <a:r>
              <a:rPr lang="nl-NL" baseline="0" dirty="0" err="1"/>
              <a:t>differ</a:t>
            </a:r>
            <a:r>
              <a:rPr lang="nl-NL" baseline="0" dirty="0"/>
              <a:t> from </a:t>
            </a:r>
            <a:r>
              <a:rPr lang="nl-NL" baseline="0" dirty="0" err="1"/>
              <a:t>legal</a:t>
            </a:r>
            <a:r>
              <a:rPr lang="nl-NL" baseline="0" dirty="0"/>
              <a:t> requirements with regards to </a:t>
            </a:r>
            <a:r>
              <a:rPr lang="nl-NL" baseline="0" dirty="0" err="1"/>
              <a:t>accessibility</a:t>
            </a:r>
            <a:r>
              <a:rPr lang="nl-NL" baseline="0" dirty="0"/>
              <a:t> of information. Users may be based in the business, but </a:t>
            </a:r>
            <a:r>
              <a:rPr lang="nl-NL" baseline="0" dirty="0" err="1"/>
              <a:t>also</a:t>
            </a:r>
            <a:r>
              <a:rPr lang="nl-NL" baseline="0" dirty="0"/>
              <a:t> be part of society.</a:t>
            </a:r>
          </a:p>
          <a:p>
            <a:r>
              <a:rPr lang="nl-NL" baseline="0" dirty="0"/>
              <a:t>In a </a:t>
            </a:r>
            <a:r>
              <a:rPr lang="nl-NL" baseline="0" dirty="0" err="1"/>
              <a:t>role</a:t>
            </a:r>
            <a:r>
              <a:rPr lang="nl-NL" baseline="0" dirty="0"/>
              <a:t> as </a:t>
            </a:r>
            <a:r>
              <a:rPr lang="nl-NL" baseline="0" dirty="0" err="1"/>
              <a:t>citizen</a:t>
            </a:r>
            <a:r>
              <a:rPr lang="nl-NL" baseline="0" dirty="0"/>
              <a:t>, </a:t>
            </a:r>
            <a:r>
              <a:rPr lang="nl-NL" baseline="0" dirty="0" err="1"/>
              <a:t>scientist</a:t>
            </a:r>
            <a:r>
              <a:rPr lang="nl-NL" baseline="0" dirty="0"/>
              <a:t> or as part of a interest group (</a:t>
            </a:r>
            <a:r>
              <a:rPr lang="nl-NL" baseline="0" dirty="0" err="1"/>
              <a:t>such</a:t>
            </a:r>
            <a:r>
              <a:rPr lang="nl-NL" baseline="0" dirty="0"/>
              <a:t> as a </a:t>
            </a:r>
            <a:r>
              <a:rPr lang="nl-NL" baseline="0" dirty="0" err="1"/>
              <a:t>labour</a:t>
            </a:r>
            <a:r>
              <a:rPr lang="nl-NL" baseline="0" dirty="0"/>
              <a:t> union)</a:t>
            </a:r>
          </a:p>
          <a:p>
            <a:endParaRPr lang="nl-NL" baseline="0" dirty="0"/>
          </a:p>
          <a:p>
            <a:r>
              <a:rPr lang="nl-NL" baseline="0" dirty="0"/>
              <a:t>The scope of a scan is </a:t>
            </a:r>
            <a:r>
              <a:rPr lang="nl-NL" baseline="0" dirty="0" err="1"/>
              <a:t>usually</a:t>
            </a:r>
            <a:r>
              <a:rPr lang="nl-NL" baseline="0" dirty="0"/>
              <a:t> a business process. Its outcomes may affect other processes or even all business </a:t>
            </a:r>
            <a:r>
              <a:rPr lang="nl-NL" baseline="0" dirty="0" err="1"/>
              <a:t>activities</a:t>
            </a:r>
            <a:r>
              <a:rPr lang="nl-NL" baseline="0" dirty="0"/>
              <a:t> of an </a:t>
            </a:r>
            <a:r>
              <a:rPr lang="nl-NL" baseline="0" dirty="0" err="1"/>
              <a:t>organization</a:t>
            </a:r>
            <a:r>
              <a:rPr lang="nl-NL" baseline="0" dirty="0"/>
              <a:t>.</a:t>
            </a:r>
          </a:p>
          <a:p>
            <a:r>
              <a:rPr lang="nl-NL" baseline="0" dirty="0"/>
              <a:t>An important </a:t>
            </a:r>
            <a:r>
              <a:rPr lang="nl-NL" baseline="0" dirty="0" err="1"/>
              <a:t>prerequisite</a:t>
            </a:r>
            <a:r>
              <a:rPr lang="nl-NL" baseline="0" dirty="0"/>
              <a:t> is that there needs to be a context for change. New or </a:t>
            </a:r>
            <a:r>
              <a:rPr lang="nl-NL" baseline="0" dirty="0" err="1"/>
              <a:t>changing</a:t>
            </a:r>
            <a:r>
              <a:rPr lang="nl-NL" baseline="0" dirty="0"/>
              <a:t> business processes, new or </a:t>
            </a:r>
            <a:r>
              <a:rPr lang="nl-NL" baseline="0" dirty="0" err="1"/>
              <a:t>changing</a:t>
            </a:r>
            <a:r>
              <a:rPr lang="nl-NL" baseline="0" dirty="0"/>
              <a:t> business applications for </a:t>
            </a:r>
            <a:r>
              <a:rPr lang="nl-NL" baseline="0" dirty="0" err="1"/>
              <a:t>instance</a:t>
            </a:r>
            <a:r>
              <a:rPr lang="nl-NL" baseline="0" dirty="0"/>
              <a:t>.</a:t>
            </a:r>
          </a:p>
          <a:p>
            <a:r>
              <a:rPr lang="nl-NL" baseline="0" dirty="0"/>
              <a:t>If there is no context for change, it is </a:t>
            </a:r>
            <a:r>
              <a:rPr lang="nl-NL" baseline="0" dirty="0" err="1"/>
              <a:t>less</a:t>
            </a:r>
            <a:r>
              <a:rPr lang="nl-NL" baseline="0" dirty="0"/>
              <a:t> </a:t>
            </a:r>
            <a:r>
              <a:rPr lang="nl-NL" baseline="0" dirty="0" err="1"/>
              <a:t>likely</a:t>
            </a:r>
            <a:r>
              <a:rPr lang="nl-NL" baseline="0" dirty="0"/>
              <a:t> that the results of a scan will be </a:t>
            </a:r>
            <a:r>
              <a:rPr lang="nl-NL" baseline="0" dirty="0" err="1"/>
              <a:t>used</a:t>
            </a:r>
            <a:r>
              <a:rPr lang="nl-NL" baseline="0" dirty="0"/>
              <a:t> and </a:t>
            </a:r>
            <a:r>
              <a:rPr lang="nl-NL" baseline="0" dirty="0" err="1"/>
              <a:t>implemented</a:t>
            </a:r>
            <a:r>
              <a:rPr lang="nl-NL" baseline="0" dirty="0"/>
              <a:t>. </a:t>
            </a:r>
          </a:p>
          <a:p>
            <a:endParaRPr lang="nl-NL" baseline="0" dirty="0"/>
          </a:p>
          <a:p>
            <a:r>
              <a:rPr lang="nl-NL" baseline="0" dirty="0"/>
              <a:t>The requirements are an </a:t>
            </a:r>
            <a:r>
              <a:rPr lang="nl-NL" baseline="0" dirty="0" err="1"/>
              <a:t>addition</a:t>
            </a:r>
            <a:r>
              <a:rPr lang="nl-NL" baseline="0" dirty="0"/>
              <a:t> to </a:t>
            </a:r>
            <a:r>
              <a:rPr lang="nl-NL" baseline="0" dirty="0" err="1"/>
              <a:t>general</a:t>
            </a:r>
            <a:r>
              <a:rPr lang="nl-NL" baseline="0" dirty="0"/>
              <a:t> DUTO requirements, which are bases on law, regulation and standards.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A0E8-3DC2-974E-9ECE-E67236313BF7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56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dirty="0"/>
              <a:t>Archiving</a:t>
            </a:r>
            <a:r>
              <a:rPr lang="nl-NL" altLang="en-US" baseline="0" dirty="0"/>
              <a:t> covers </a:t>
            </a:r>
            <a:r>
              <a:rPr lang="nl-NL" altLang="en-US" baseline="0" dirty="0" err="1"/>
              <a:t>everything</a:t>
            </a:r>
            <a:r>
              <a:rPr lang="nl-NL" altLang="en-US" baseline="0" dirty="0"/>
              <a:t> that is needed to keep information accessible in a </a:t>
            </a:r>
            <a:r>
              <a:rPr lang="nl-NL" altLang="en-US" baseline="0" dirty="0" err="1"/>
              <a:t>sustainable</a:t>
            </a:r>
            <a:r>
              <a:rPr lang="nl-NL" altLang="en-US" baseline="0" dirty="0"/>
              <a:t> way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en-US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dirty="0"/>
              <a:t>In order to </a:t>
            </a:r>
            <a:r>
              <a:rPr lang="nl-NL" altLang="en-US" dirty="0" err="1"/>
              <a:t>enable</a:t>
            </a:r>
            <a:r>
              <a:rPr lang="nl-NL" altLang="en-US" dirty="0"/>
              <a:t> the</a:t>
            </a:r>
            <a:r>
              <a:rPr lang="nl-NL" altLang="en-US" baseline="0" dirty="0"/>
              <a:t> use of that information for </a:t>
            </a:r>
            <a:r>
              <a:rPr lang="nl-NL" altLang="en-US" baseline="0" dirty="0" err="1"/>
              <a:t>future</a:t>
            </a:r>
            <a:r>
              <a:rPr lang="nl-NL" altLang="en-US" baseline="0" dirty="0"/>
              <a:t> users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nl-NL" altLang="en-US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dirty="0"/>
              <a:t>Accessibility is a </a:t>
            </a:r>
            <a:r>
              <a:rPr lang="nl-NL" altLang="en-US" dirty="0" err="1"/>
              <a:t>subjective</a:t>
            </a:r>
            <a:r>
              <a:rPr lang="nl-NL" altLang="en-US" baseline="0" dirty="0"/>
              <a:t> term. </a:t>
            </a:r>
            <a:r>
              <a:rPr lang="nl-NL" altLang="en-US" baseline="0" dirty="0" err="1"/>
              <a:t>Whether</a:t>
            </a:r>
            <a:r>
              <a:rPr lang="nl-NL" altLang="en-US" baseline="0" dirty="0"/>
              <a:t> information is accessible </a:t>
            </a:r>
            <a:r>
              <a:rPr lang="nl-NL" altLang="en-US" baseline="0" dirty="0" err="1"/>
              <a:t>depends</a:t>
            </a:r>
            <a:r>
              <a:rPr lang="nl-NL" altLang="en-US" baseline="0" dirty="0"/>
              <a:t> on the nature of the information, its users and its use</a:t>
            </a:r>
            <a:r>
              <a:rPr lang="nl-NL" altLang="en-US" dirty="0"/>
              <a:t>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en-US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dirty="0"/>
              <a:t>Accessibility </a:t>
            </a:r>
            <a:r>
              <a:rPr lang="nl-NL" altLang="en-US" dirty="0" err="1"/>
              <a:t>can</a:t>
            </a:r>
            <a:r>
              <a:rPr lang="nl-NL" altLang="en-US" dirty="0"/>
              <a:t> be </a:t>
            </a:r>
            <a:r>
              <a:rPr lang="nl-NL" altLang="en-US" dirty="0" err="1"/>
              <a:t>characterised</a:t>
            </a:r>
            <a:r>
              <a:rPr lang="nl-NL" altLang="en-US" baseline="0" dirty="0"/>
              <a:t> by 5 </a:t>
            </a:r>
            <a:r>
              <a:rPr lang="nl-NL" altLang="en-US" baseline="0" dirty="0" err="1"/>
              <a:t>quality</a:t>
            </a:r>
            <a:r>
              <a:rPr lang="nl-NL" altLang="en-US" baseline="0" dirty="0"/>
              <a:t> features: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F066E5CB-8886-874B-9820-1E5D9460ED4E}" type="slidenum">
              <a:rPr lang="en-US" altLang="nl-NL"/>
              <a:pPr>
                <a:spcBef>
                  <a:spcPct val="0"/>
                </a:spcBef>
              </a:pPr>
              <a:t>5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976605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A0E8-3DC2-974E-9ECE-E67236313BF7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566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A DUTO scan is </a:t>
            </a:r>
            <a:r>
              <a:rPr lang="nl-NL" baseline="0" dirty="0" err="1"/>
              <a:t>used</a:t>
            </a:r>
            <a:r>
              <a:rPr lang="nl-NL" baseline="0" dirty="0"/>
              <a:t> to </a:t>
            </a:r>
            <a:r>
              <a:rPr lang="nl-NL" baseline="0" dirty="0" err="1"/>
              <a:t>obtain</a:t>
            </a:r>
            <a:r>
              <a:rPr lang="nl-NL" baseline="0" dirty="0"/>
              <a:t> user requirements.</a:t>
            </a:r>
          </a:p>
          <a:p>
            <a:endParaRPr lang="nl-NL" baseline="0" dirty="0"/>
          </a:p>
          <a:p>
            <a:r>
              <a:rPr lang="nl-NL" baseline="0" dirty="0"/>
              <a:t>Creators of information will be </a:t>
            </a:r>
            <a:r>
              <a:rPr lang="nl-NL" baseline="0" dirty="0" err="1"/>
              <a:t>involved</a:t>
            </a:r>
            <a:r>
              <a:rPr lang="nl-NL" baseline="0" dirty="0"/>
              <a:t> in the scan, but not the most important </a:t>
            </a:r>
            <a:r>
              <a:rPr lang="nl-NL" baseline="0" dirty="0" err="1"/>
              <a:t>group.usually</a:t>
            </a:r>
            <a:r>
              <a:rPr lang="nl-NL" baseline="0" dirty="0"/>
              <a:t> know where to </a:t>
            </a:r>
            <a:r>
              <a:rPr lang="nl-NL" baseline="0" dirty="0" err="1"/>
              <a:t>find</a:t>
            </a:r>
            <a:r>
              <a:rPr lang="nl-NL" baseline="0" dirty="0"/>
              <a:t> information how to use and </a:t>
            </a:r>
            <a:r>
              <a:rPr lang="nl-NL" baseline="0" dirty="0" err="1"/>
              <a:t>interpret</a:t>
            </a:r>
            <a:r>
              <a:rPr lang="nl-NL" baseline="0" dirty="0"/>
              <a:t> it.</a:t>
            </a:r>
            <a:br>
              <a:rPr lang="nl-NL" baseline="0" dirty="0"/>
            </a:br>
            <a:r>
              <a:rPr lang="nl-NL" baseline="0" dirty="0"/>
              <a:t>The creators are </a:t>
            </a:r>
            <a:r>
              <a:rPr lang="nl-NL" baseline="0" dirty="0" err="1"/>
              <a:t>often</a:t>
            </a:r>
            <a:r>
              <a:rPr lang="nl-NL" baseline="0" dirty="0"/>
              <a:t> </a:t>
            </a:r>
            <a:r>
              <a:rPr lang="nl-NL" baseline="0" dirty="0" err="1"/>
              <a:t>also</a:t>
            </a:r>
            <a:r>
              <a:rPr lang="nl-NL" baseline="0" dirty="0"/>
              <a:t> the primary users.</a:t>
            </a:r>
          </a:p>
          <a:p>
            <a:endParaRPr lang="nl-NL" baseline="0" dirty="0"/>
          </a:p>
          <a:p>
            <a:r>
              <a:rPr lang="nl-NL" baseline="0" dirty="0"/>
              <a:t>The group of secondary users are the most important users to be </a:t>
            </a:r>
            <a:r>
              <a:rPr lang="nl-NL" baseline="0" dirty="0" err="1"/>
              <a:t>involved</a:t>
            </a:r>
            <a:r>
              <a:rPr lang="nl-NL" baseline="0" dirty="0"/>
              <a:t> in a DUTO scan.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didn’t</a:t>
            </a:r>
            <a:r>
              <a:rPr lang="nl-NL" baseline="0" dirty="0"/>
              <a:t> </a:t>
            </a:r>
            <a:r>
              <a:rPr lang="nl-NL" baseline="0" dirty="0" err="1"/>
              <a:t>create</a:t>
            </a:r>
            <a:r>
              <a:rPr lang="nl-NL" baseline="0" dirty="0"/>
              <a:t> the information, but have to use it in some way.</a:t>
            </a:r>
          </a:p>
          <a:p>
            <a:r>
              <a:rPr lang="nl-NL" baseline="0" dirty="0" err="1"/>
              <a:t>Their</a:t>
            </a:r>
            <a:r>
              <a:rPr lang="nl-NL" baseline="0" dirty="0"/>
              <a:t> requirements may </a:t>
            </a:r>
            <a:r>
              <a:rPr lang="nl-NL" baseline="0" dirty="0" err="1"/>
              <a:t>differ</a:t>
            </a:r>
            <a:r>
              <a:rPr lang="nl-NL" baseline="0" dirty="0"/>
              <a:t> from the </a:t>
            </a:r>
            <a:r>
              <a:rPr lang="nl-NL" baseline="0" dirty="0" err="1"/>
              <a:t>ones</a:t>
            </a:r>
            <a:r>
              <a:rPr lang="nl-NL" baseline="0" dirty="0"/>
              <a:t> primary users and creators will have, </a:t>
            </a:r>
            <a:r>
              <a:rPr lang="nl-NL" baseline="0" dirty="0" err="1"/>
              <a:t>so</a:t>
            </a:r>
            <a:r>
              <a:rPr lang="nl-NL" baseline="0" dirty="0"/>
              <a:t> it is important that </a:t>
            </a:r>
            <a:r>
              <a:rPr lang="nl-NL" baseline="0" dirty="0" err="1"/>
              <a:t>they</a:t>
            </a:r>
            <a:r>
              <a:rPr lang="nl-NL" baseline="0" dirty="0"/>
              <a:t> </a:t>
            </a:r>
            <a:r>
              <a:rPr lang="nl-NL" baseline="0" dirty="0" err="1"/>
              <a:t>become</a:t>
            </a:r>
            <a:r>
              <a:rPr lang="nl-NL" baseline="0" dirty="0"/>
              <a:t> </a:t>
            </a:r>
            <a:r>
              <a:rPr lang="nl-NL" baseline="0" dirty="0" err="1"/>
              <a:t>aware</a:t>
            </a:r>
            <a:r>
              <a:rPr lang="nl-NL" baseline="0" dirty="0"/>
              <a:t> of </a:t>
            </a:r>
            <a:r>
              <a:rPr lang="nl-NL" baseline="0" dirty="0" err="1"/>
              <a:t>each</a:t>
            </a:r>
            <a:r>
              <a:rPr lang="nl-NL" baseline="0" dirty="0"/>
              <a:t> other.</a:t>
            </a:r>
          </a:p>
          <a:p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A0E8-3DC2-974E-9ECE-E67236313BF7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566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The term designer is an </a:t>
            </a:r>
            <a:r>
              <a:rPr lang="nl-NL" baseline="0" dirty="0" err="1"/>
              <a:t>umbrella</a:t>
            </a:r>
            <a:r>
              <a:rPr lang="nl-NL" baseline="0" dirty="0"/>
              <a:t> term and </a:t>
            </a:r>
            <a:r>
              <a:rPr lang="nl-NL" baseline="0" dirty="0" err="1"/>
              <a:t>includes</a:t>
            </a:r>
            <a:r>
              <a:rPr lang="nl-NL" baseline="0" dirty="0"/>
              <a:t> </a:t>
            </a:r>
            <a:r>
              <a:rPr lang="nl-NL" baseline="0" dirty="0" err="1"/>
              <a:t>roles</a:t>
            </a:r>
            <a:r>
              <a:rPr lang="nl-NL" baseline="0" dirty="0"/>
              <a:t> </a:t>
            </a:r>
            <a:r>
              <a:rPr lang="nl-NL" baseline="0" dirty="0" err="1"/>
              <a:t>such</a:t>
            </a:r>
            <a:r>
              <a:rPr lang="nl-NL" baseline="0" dirty="0"/>
              <a:t> as architects, business analysts and information managers.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A0E8-3DC2-974E-9ECE-E67236313BF7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566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Users</a:t>
            </a:r>
            <a:r>
              <a:rPr lang="nl-NL" baseline="0" dirty="0"/>
              <a:t> may not be </a:t>
            </a:r>
            <a:r>
              <a:rPr lang="nl-NL" baseline="0" dirty="0" err="1"/>
              <a:t>aware</a:t>
            </a:r>
            <a:r>
              <a:rPr lang="nl-NL" baseline="0" dirty="0"/>
              <a:t> of the </a:t>
            </a:r>
            <a:r>
              <a:rPr lang="nl-NL" baseline="0" dirty="0" err="1"/>
              <a:t>added</a:t>
            </a:r>
            <a:r>
              <a:rPr lang="nl-NL" baseline="0" dirty="0"/>
              <a:t> value of </a:t>
            </a:r>
            <a:r>
              <a:rPr lang="nl-NL" baseline="0" dirty="0" err="1"/>
              <a:t>sustainable</a:t>
            </a:r>
            <a:r>
              <a:rPr lang="nl-NL" baseline="0" dirty="0"/>
              <a:t> </a:t>
            </a:r>
            <a:r>
              <a:rPr lang="nl-NL" baseline="0" dirty="0" err="1"/>
              <a:t>accessibility</a:t>
            </a:r>
            <a:r>
              <a:rPr lang="nl-NL" baseline="0" dirty="0"/>
              <a:t> of information. Part of the scan is to </a:t>
            </a:r>
            <a:r>
              <a:rPr lang="nl-NL" baseline="0" dirty="0" err="1"/>
              <a:t>raise</a:t>
            </a:r>
            <a:r>
              <a:rPr lang="nl-NL" baseline="0" dirty="0"/>
              <a:t> awareness </a:t>
            </a:r>
            <a:r>
              <a:rPr lang="nl-NL" baseline="0" dirty="0" err="1"/>
              <a:t>among</a:t>
            </a:r>
            <a:r>
              <a:rPr lang="nl-NL" baseline="0" dirty="0"/>
              <a:t> the </a:t>
            </a:r>
            <a:r>
              <a:rPr lang="nl-NL" baseline="0" dirty="0" err="1"/>
              <a:t>participants</a:t>
            </a:r>
            <a:r>
              <a:rPr lang="nl-NL" baseline="0" dirty="0"/>
              <a:t> </a:t>
            </a:r>
          </a:p>
          <a:p>
            <a:endParaRPr lang="nl-NL" baseline="0" dirty="0"/>
          </a:p>
          <a:p>
            <a:r>
              <a:rPr lang="nl-NL" dirty="0"/>
              <a:t>A </a:t>
            </a:r>
            <a:r>
              <a:rPr lang="nl-NL" dirty="0" err="1"/>
              <a:t>dialogue</a:t>
            </a:r>
            <a:r>
              <a:rPr lang="nl-NL" dirty="0"/>
              <a:t> is important, as there </a:t>
            </a:r>
            <a:r>
              <a:rPr lang="nl-NL" dirty="0" err="1"/>
              <a:t>usually</a:t>
            </a:r>
            <a:r>
              <a:rPr lang="nl-NL" baseline="0" dirty="0"/>
              <a:t> are different user </a:t>
            </a:r>
            <a:r>
              <a:rPr lang="nl-NL" baseline="0" dirty="0" err="1"/>
              <a:t>roles</a:t>
            </a:r>
            <a:r>
              <a:rPr lang="nl-NL" baseline="0" dirty="0"/>
              <a:t> with different requirements. It is important that users are </a:t>
            </a:r>
            <a:r>
              <a:rPr lang="nl-NL" baseline="0" dirty="0" err="1"/>
              <a:t>aware</a:t>
            </a:r>
            <a:r>
              <a:rPr lang="nl-NL" baseline="0" dirty="0"/>
              <a:t> of </a:t>
            </a:r>
            <a:r>
              <a:rPr lang="nl-NL" baseline="0" dirty="0" err="1"/>
              <a:t>each</a:t>
            </a:r>
            <a:r>
              <a:rPr lang="nl-NL" baseline="0" dirty="0"/>
              <a:t> others’ requirements.</a:t>
            </a:r>
          </a:p>
          <a:p>
            <a:r>
              <a:rPr lang="nl-NL" baseline="0" dirty="0"/>
              <a:t>The same </a:t>
            </a:r>
            <a:r>
              <a:rPr lang="nl-NL" baseline="0" dirty="0" err="1"/>
              <a:t>goes</a:t>
            </a:r>
            <a:r>
              <a:rPr lang="nl-NL" baseline="0" dirty="0"/>
              <a:t> for the </a:t>
            </a:r>
            <a:r>
              <a:rPr lang="nl-NL" baseline="0" dirty="0" err="1"/>
              <a:t>dialogue</a:t>
            </a:r>
            <a:r>
              <a:rPr lang="nl-NL" baseline="0" dirty="0"/>
              <a:t> </a:t>
            </a:r>
            <a:r>
              <a:rPr lang="nl-NL" baseline="0" dirty="0" err="1"/>
              <a:t>between</a:t>
            </a:r>
            <a:r>
              <a:rPr lang="nl-NL" baseline="0" dirty="0"/>
              <a:t> users and designers.</a:t>
            </a:r>
          </a:p>
          <a:p>
            <a:endParaRPr lang="nl-NL" baseline="0" dirty="0"/>
          </a:p>
          <a:p>
            <a:r>
              <a:rPr lang="nl-NL" dirty="0"/>
              <a:t>The proposed and </a:t>
            </a:r>
            <a:r>
              <a:rPr lang="nl-NL" dirty="0" err="1"/>
              <a:t>prioritised</a:t>
            </a:r>
            <a:r>
              <a:rPr lang="nl-NL" dirty="0"/>
              <a:t> </a:t>
            </a:r>
            <a:r>
              <a:rPr lang="nl-NL" dirty="0" err="1"/>
              <a:t>measures</a:t>
            </a:r>
            <a:r>
              <a:rPr lang="nl-NL" baseline="0" dirty="0"/>
              <a:t> are </a:t>
            </a:r>
            <a:r>
              <a:rPr lang="nl-NL" baseline="0" dirty="0" err="1"/>
              <a:t>presented</a:t>
            </a:r>
            <a:r>
              <a:rPr lang="nl-NL" baseline="0" dirty="0"/>
              <a:t> in a report.</a:t>
            </a:r>
          </a:p>
          <a:p>
            <a:endParaRPr lang="nl-NL" baseline="0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A0E8-3DC2-974E-9ECE-E67236313BF7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566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A0E8-3DC2-974E-9ECE-E67236313BF7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566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A0E8-3DC2-974E-9ECE-E67236313BF7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566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CA0E8-3DC2-974E-9ECE-E67236313BF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39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8CA0E8-3DC2-974E-9ECE-E67236313BF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18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A0E8-3DC2-974E-9ECE-E67236313BF7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611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53BB7F-0A0A-49D8-B52E-0A5EC2A8D890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61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nl-NL" dirty="0"/>
              <a:t>First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nl-NL" dirty="0"/>
              <a:t>Accessible information can be found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nl-NL" dirty="0"/>
              <a:t>A user is</a:t>
            </a:r>
            <a:r>
              <a:rPr lang="en-US" altLang="nl-NL" baseline="0" dirty="0"/>
              <a:t> able to find the information needed quickly and without too much hassle</a:t>
            </a:r>
            <a:endParaRPr lang="en-US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nl-NL" dirty="0"/>
              <a:t>Even if he or she doesn’t exactly know which information</a:t>
            </a:r>
            <a:r>
              <a:rPr lang="en-US" altLang="nl-NL" baseline="0" dirty="0"/>
              <a:t> to look for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nl-NL" dirty="0"/>
              <a:t>Users expect the same user experience as they have with Google</a:t>
            </a:r>
            <a:r>
              <a:rPr lang="en-US" altLang="nl-NL" baseline="0" dirty="0"/>
              <a:t> and its competitors</a:t>
            </a:r>
            <a:endParaRPr lang="en-US" altLang="nl-NL" dirty="0"/>
          </a:p>
          <a:p>
            <a:pPr eaLnBrk="1" hangingPunct="1">
              <a:spcBef>
                <a:spcPct val="0"/>
              </a:spcBef>
            </a:pPr>
            <a:endParaRPr lang="nl-NL" altLang="nl-NL" dirty="0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18128E3D-EFE2-3D4B-957F-190312EA2C6E}" type="slidenum">
              <a:rPr lang="en-US" altLang="nl-NL"/>
              <a:pPr>
                <a:spcBef>
                  <a:spcPct val="0"/>
                </a:spcBef>
              </a:pPr>
              <a:t>6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377430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A0E8-3DC2-974E-9ECE-E67236313BF7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520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A0E8-3DC2-974E-9ECE-E67236313BF7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566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dirty="0"/>
              <a:t>Second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nl-NL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dirty="0"/>
              <a:t>Accessible</a:t>
            </a:r>
            <a:r>
              <a:rPr lang="nl-NL" baseline="0" dirty="0"/>
              <a:t> information is </a:t>
            </a:r>
            <a:r>
              <a:rPr lang="nl-NL" baseline="0" dirty="0" err="1"/>
              <a:t>available</a:t>
            </a:r>
            <a:endParaRPr lang="nl-NL" baseline="0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nl-NL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dirty="0" err="1"/>
              <a:t>Once</a:t>
            </a:r>
            <a:r>
              <a:rPr lang="nl-NL" baseline="0" dirty="0"/>
              <a:t> found, it should be easy to </a:t>
            </a:r>
            <a:r>
              <a:rPr lang="nl-NL" baseline="0" dirty="0" err="1"/>
              <a:t>retrieve</a:t>
            </a:r>
            <a:r>
              <a:rPr lang="nl-NL" baseline="0" dirty="0"/>
              <a:t> the information. Without </a:t>
            </a:r>
            <a:r>
              <a:rPr lang="nl-NL" baseline="0" dirty="0" err="1"/>
              <a:t>having</a:t>
            </a:r>
            <a:r>
              <a:rPr lang="nl-NL" baseline="0" dirty="0"/>
              <a:t> to perform </a:t>
            </a:r>
            <a:r>
              <a:rPr lang="nl-NL" baseline="0" dirty="0" err="1"/>
              <a:t>complicated</a:t>
            </a:r>
            <a:r>
              <a:rPr lang="nl-NL" baseline="0" dirty="0"/>
              <a:t> actions, </a:t>
            </a:r>
            <a:r>
              <a:rPr lang="nl-NL" baseline="0" dirty="0" err="1"/>
              <a:t>having</a:t>
            </a:r>
            <a:r>
              <a:rPr lang="nl-NL" baseline="0" dirty="0"/>
              <a:t> to </a:t>
            </a:r>
            <a:r>
              <a:rPr lang="nl-NL" baseline="0" dirty="0" err="1"/>
              <a:t>wait</a:t>
            </a:r>
            <a:r>
              <a:rPr lang="nl-NL" baseline="0" dirty="0"/>
              <a:t> a long time or </a:t>
            </a:r>
            <a:r>
              <a:rPr lang="nl-NL" baseline="0" dirty="0" err="1"/>
              <a:t>having</a:t>
            </a:r>
            <a:r>
              <a:rPr lang="nl-NL" baseline="0" dirty="0"/>
              <a:t> to </a:t>
            </a:r>
            <a:r>
              <a:rPr lang="nl-NL" baseline="0" dirty="0" err="1"/>
              <a:t>pay</a:t>
            </a:r>
            <a:r>
              <a:rPr lang="nl-NL" baseline="0" dirty="0"/>
              <a:t> an </a:t>
            </a:r>
            <a:r>
              <a:rPr lang="nl-NL" baseline="0" dirty="0" err="1"/>
              <a:t>extraordinary</a:t>
            </a:r>
            <a:r>
              <a:rPr lang="nl-NL" baseline="0" dirty="0"/>
              <a:t> </a:t>
            </a:r>
            <a:r>
              <a:rPr lang="nl-NL" baseline="0" dirty="0" err="1"/>
              <a:t>sum</a:t>
            </a:r>
            <a:r>
              <a:rPr lang="nl-NL" baseline="0" dirty="0"/>
              <a:t> of money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nl-NL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dirty="0"/>
              <a:t>And access</a:t>
            </a:r>
            <a:r>
              <a:rPr lang="nl-NL" baseline="0" dirty="0"/>
              <a:t> to information </a:t>
            </a:r>
            <a:r>
              <a:rPr lang="nl-NL" baseline="0" dirty="0" err="1"/>
              <a:t>isn’t</a:t>
            </a:r>
            <a:r>
              <a:rPr lang="nl-NL" baseline="0" dirty="0"/>
              <a:t> </a:t>
            </a:r>
            <a:r>
              <a:rPr lang="nl-NL" baseline="0" dirty="0" err="1"/>
              <a:t>rejected</a:t>
            </a:r>
            <a:r>
              <a:rPr lang="nl-NL" baseline="0" dirty="0"/>
              <a:t> without a good </a:t>
            </a:r>
            <a:r>
              <a:rPr lang="nl-NL" baseline="0" dirty="0" err="1"/>
              <a:t>reason</a:t>
            </a:r>
            <a:endParaRPr lang="nl-NL" dirty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7681C642-70F1-D741-AC31-2D5B8904B9CF}" type="slidenum">
              <a:rPr lang="en-US" altLang="nl-NL"/>
              <a:pPr>
                <a:spcBef>
                  <a:spcPct val="0"/>
                </a:spcBef>
              </a:pPr>
              <a:t>7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60369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b="0" dirty="0"/>
              <a:t>Third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en-US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b="0" dirty="0"/>
              <a:t>Accessible</a:t>
            </a:r>
            <a:r>
              <a:rPr lang="nl-NL" altLang="en-US" b="0" baseline="0" dirty="0"/>
              <a:t> information is </a:t>
            </a:r>
            <a:r>
              <a:rPr lang="nl-NL" altLang="en-US" b="0" baseline="0" dirty="0" err="1"/>
              <a:t>readable</a:t>
            </a:r>
            <a:r>
              <a:rPr lang="nl-NL" altLang="en-US" b="0" baseline="0" dirty="0"/>
              <a:t> </a:t>
            </a:r>
            <a:endParaRPr lang="nl-NL" altLang="en-US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en-US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b="0" dirty="0"/>
              <a:t>User</a:t>
            </a:r>
            <a:r>
              <a:rPr lang="nl-NL" altLang="en-US" b="0" baseline="0" dirty="0"/>
              <a:t>s have the right tools to open and </a:t>
            </a:r>
            <a:r>
              <a:rPr lang="nl-NL" altLang="en-US" b="0" baseline="0" dirty="0" err="1"/>
              <a:t>read</a:t>
            </a:r>
            <a:r>
              <a:rPr lang="nl-NL" altLang="en-US" b="0" baseline="0" dirty="0"/>
              <a:t> information, </a:t>
            </a:r>
            <a:r>
              <a:rPr lang="nl-NL" altLang="en-US" b="0" baseline="0" dirty="0" err="1"/>
              <a:t>while</a:t>
            </a:r>
            <a:r>
              <a:rPr lang="nl-NL" altLang="en-US" b="0" baseline="0" dirty="0"/>
              <a:t> the content </a:t>
            </a:r>
            <a:r>
              <a:rPr lang="nl-NL" altLang="en-US" b="0" baseline="0" dirty="0" err="1"/>
              <a:t>remains</a:t>
            </a:r>
            <a:r>
              <a:rPr lang="nl-NL" altLang="en-US" b="0" baseline="0" dirty="0"/>
              <a:t> intact</a:t>
            </a:r>
            <a:endParaRPr lang="nl-NL" altLang="en-US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en-US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en-US" b="0" dirty="0" err="1"/>
              <a:t>Think</a:t>
            </a:r>
            <a:r>
              <a:rPr lang="nl-NL" altLang="en-US" b="0" dirty="0"/>
              <a:t> </a:t>
            </a:r>
            <a:r>
              <a:rPr lang="nl-NL" altLang="en-US" b="0" dirty="0" err="1"/>
              <a:t>about</a:t>
            </a:r>
            <a:r>
              <a:rPr lang="nl-NL" altLang="en-US" b="0" dirty="0"/>
              <a:t> the right hardware and software. </a:t>
            </a:r>
            <a:br>
              <a:rPr lang="nl-NL" altLang="en-US" b="0" dirty="0"/>
            </a:br>
            <a:r>
              <a:rPr lang="nl-NL" altLang="en-US" b="0" dirty="0"/>
              <a:t>Does</a:t>
            </a:r>
            <a:r>
              <a:rPr lang="nl-NL" altLang="en-US" b="0" baseline="0" dirty="0"/>
              <a:t> an </a:t>
            </a:r>
            <a:r>
              <a:rPr lang="nl-NL" altLang="en-US" b="0" baseline="0" dirty="0" err="1"/>
              <a:t>average</a:t>
            </a:r>
            <a:r>
              <a:rPr lang="nl-NL" altLang="en-US" b="0" baseline="0" dirty="0"/>
              <a:t> user still </a:t>
            </a:r>
            <a:r>
              <a:rPr lang="nl-NL" altLang="en-US" b="0" dirty="0"/>
              <a:t>have floppy</a:t>
            </a:r>
            <a:r>
              <a:rPr lang="nl-NL" altLang="en-US" b="0" baseline="0" dirty="0"/>
              <a:t> or CD drives, or software to open </a:t>
            </a:r>
            <a:r>
              <a:rPr lang="nl-NL" altLang="en-US" b="0" baseline="0" dirty="0" err="1"/>
              <a:t>Wordstar</a:t>
            </a:r>
            <a:r>
              <a:rPr lang="nl-NL" altLang="en-US" b="0" baseline="0" dirty="0"/>
              <a:t> files? </a:t>
            </a:r>
            <a:endParaRPr lang="nl-NL" altLang="en-US" b="0" dirty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6D4C84E1-959A-0741-8B5E-C547C3B18344}" type="slidenum">
              <a:rPr lang="en-US" altLang="nl-NL"/>
              <a:pPr>
                <a:spcBef>
                  <a:spcPct val="0"/>
                </a:spcBef>
              </a:pPr>
              <a:t>8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513249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nl-NL" altLang="nl-NL" b="0" dirty="0" err="1"/>
              <a:t>Fourth</a:t>
            </a:r>
            <a:endParaRPr lang="nl-NL" altLang="nl-NL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b="0" dirty="0"/>
              <a:t>Accessible</a:t>
            </a:r>
            <a:r>
              <a:rPr lang="nl-NL" altLang="nl-NL" b="0" baseline="0" dirty="0"/>
              <a:t> information </a:t>
            </a:r>
            <a:r>
              <a:rPr lang="nl-NL" altLang="nl-NL" b="0" baseline="0" dirty="0" err="1"/>
              <a:t>can</a:t>
            </a:r>
            <a:r>
              <a:rPr lang="nl-NL" altLang="nl-NL" b="0" baseline="0" dirty="0"/>
              <a:t> be </a:t>
            </a:r>
            <a:r>
              <a:rPr lang="nl-NL" altLang="nl-NL" b="0" baseline="0" dirty="0" err="1"/>
              <a:t>interpreted</a:t>
            </a:r>
            <a:r>
              <a:rPr lang="nl-NL" altLang="nl-NL" b="0" baseline="0" dirty="0"/>
              <a:t> </a:t>
            </a:r>
            <a:endParaRPr lang="nl-NL" altLang="nl-NL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A user </a:t>
            </a:r>
            <a:r>
              <a:rPr lang="nl-NL" altLang="nl-NL" dirty="0" err="1"/>
              <a:t>can</a:t>
            </a:r>
            <a:r>
              <a:rPr lang="nl-NL" altLang="nl-NL" dirty="0"/>
              <a:t> </a:t>
            </a:r>
            <a:r>
              <a:rPr lang="nl-NL" altLang="nl-NL" dirty="0" err="1"/>
              <a:t>give</a:t>
            </a:r>
            <a:r>
              <a:rPr lang="nl-NL" altLang="nl-NL" dirty="0"/>
              <a:t> </a:t>
            </a:r>
            <a:r>
              <a:rPr lang="nl-NL" altLang="nl-NL" dirty="0" err="1"/>
              <a:t>meaning</a:t>
            </a:r>
            <a:r>
              <a:rPr lang="nl-NL" altLang="nl-NL" dirty="0"/>
              <a:t> to the information</a:t>
            </a:r>
            <a:r>
              <a:rPr lang="nl-NL" altLang="nl-NL" baseline="0" dirty="0"/>
              <a:t> he or </a:t>
            </a:r>
            <a:r>
              <a:rPr lang="nl-NL" altLang="nl-NL" baseline="0" dirty="0" err="1"/>
              <a:t>she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reads</a:t>
            </a:r>
            <a:r>
              <a:rPr lang="nl-NL" altLang="nl-NL" baseline="0" dirty="0"/>
              <a:t> </a:t>
            </a: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 err="1"/>
              <a:t>Because</a:t>
            </a:r>
            <a:r>
              <a:rPr lang="nl-NL" altLang="nl-NL" baseline="0" dirty="0"/>
              <a:t> the context in which the information is </a:t>
            </a:r>
            <a:r>
              <a:rPr lang="nl-NL" altLang="nl-NL" baseline="0" dirty="0" err="1"/>
              <a:t>created</a:t>
            </a:r>
            <a:r>
              <a:rPr lang="nl-NL" altLang="nl-NL" baseline="0" dirty="0"/>
              <a:t> and </a:t>
            </a:r>
            <a:r>
              <a:rPr lang="nl-NL" altLang="nl-NL" baseline="0" dirty="0" err="1"/>
              <a:t>used</a:t>
            </a:r>
            <a:r>
              <a:rPr lang="nl-NL" altLang="nl-NL" baseline="0" dirty="0"/>
              <a:t> is </a:t>
            </a:r>
            <a:r>
              <a:rPr lang="nl-NL" altLang="nl-NL" baseline="0" dirty="0" err="1"/>
              <a:t>known</a:t>
            </a:r>
            <a:r>
              <a:rPr lang="nl-NL" altLang="nl-NL" baseline="0" dirty="0"/>
              <a:t>, for example</a:t>
            </a:r>
            <a:endParaRPr lang="nl-NL" altLang="nl-NL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The date of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creation</a:t>
            </a:r>
            <a:r>
              <a:rPr lang="nl-NL" altLang="nl-NL" baseline="0" dirty="0"/>
              <a:t>, the responsible agent, the </a:t>
            </a:r>
            <a:r>
              <a:rPr lang="nl-NL" altLang="nl-NL" baseline="0" dirty="0" err="1"/>
              <a:t>activity</a:t>
            </a:r>
            <a:r>
              <a:rPr lang="nl-NL" altLang="nl-NL" baseline="0" dirty="0"/>
              <a:t> of which it is the </a:t>
            </a:r>
            <a:r>
              <a:rPr lang="nl-NL" altLang="nl-NL" baseline="0" dirty="0" err="1"/>
              <a:t>result</a:t>
            </a:r>
            <a:endParaRPr lang="nl-NL" altLang="nl-NL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The status of</a:t>
            </a:r>
            <a:r>
              <a:rPr lang="nl-NL" altLang="nl-NL" baseline="0" dirty="0"/>
              <a:t> information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D11EEB0A-33CB-3B44-84C0-FB64B7B23FA9}" type="slidenum">
              <a:rPr lang="en-US" altLang="nl-NL"/>
              <a:pPr>
                <a:spcBef>
                  <a:spcPct val="0"/>
                </a:spcBef>
              </a:pPr>
              <a:t>9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540120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nl-NL" altLang="nl-NL" b="0" dirty="0" err="1"/>
              <a:t>Fifth</a:t>
            </a:r>
            <a:endParaRPr lang="nl-NL" altLang="nl-NL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b="0" dirty="0"/>
              <a:t>Accessible information</a:t>
            </a:r>
            <a:r>
              <a:rPr lang="nl-NL" altLang="nl-NL" b="0" baseline="0" dirty="0"/>
              <a:t> is </a:t>
            </a:r>
            <a:r>
              <a:rPr lang="nl-NL" altLang="nl-NL" b="0" baseline="0" dirty="0" err="1"/>
              <a:t>reliable</a:t>
            </a:r>
            <a:r>
              <a:rPr lang="nl-NL" altLang="nl-NL" b="0" baseline="0" dirty="0"/>
              <a:t>. </a:t>
            </a:r>
            <a:r>
              <a:rPr lang="nl-NL" altLang="nl-NL" b="0" baseline="0" dirty="0" err="1"/>
              <a:t>This</a:t>
            </a:r>
            <a:r>
              <a:rPr lang="nl-NL" altLang="nl-NL" b="0" baseline="0" dirty="0"/>
              <a:t> is </a:t>
            </a:r>
            <a:r>
              <a:rPr lang="nl-NL" altLang="nl-NL" b="0" baseline="0" dirty="0" err="1"/>
              <a:t>generic</a:t>
            </a:r>
            <a:r>
              <a:rPr lang="nl-NL" altLang="nl-NL" b="0" baseline="0" dirty="0"/>
              <a:t> term </a:t>
            </a:r>
            <a:r>
              <a:rPr lang="nl-NL" altLang="nl-NL" b="0" baseline="0" dirty="0" err="1"/>
              <a:t>covering</a:t>
            </a:r>
            <a:r>
              <a:rPr lang="nl-NL" altLang="nl-NL" b="0" baseline="0" dirty="0"/>
              <a:t> aspect </a:t>
            </a:r>
            <a:r>
              <a:rPr lang="nl-NL" altLang="nl-NL" b="0" baseline="0" dirty="0" err="1"/>
              <a:t>such</a:t>
            </a:r>
            <a:r>
              <a:rPr lang="nl-NL" altLang="nl-NL" b="0" baseline="0" dirty="0"/>
              <a:t> as </a:t>
            </a:r>
            <a:r>
              <a:rPr lang="nl-NL" altLang="nl-NL" b="0" baseline="0" dirty="0" err="1"/>
              <a:t>integrity</a:t>
            </a:r>
            <a:r>
              <a:rPr lang="nl-NL" altLang="nl-NL" b="0" baseline="0" dirty="0"/>
              <a:t>, </a:t>
            </a:r>
            <a:r>
              <a:rPr lang="nl-NL" altLang="nl-NL" b="0" baseline="0" dirty="0" err="1"/>
              <a:t>authenticity</a:t>
            </a:r>
            <a:r>
              <a:rPr lang="nl-NL" altLang="nl-NL" b="0" baseline="0" dirty="0"/>
              <a:t> and security.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b="0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b="0" dirty="0"/>
              <a:t>Users </a:t>
            </a:r>
            <a:r>
              <a:rPr lang="nl-NL" altLang="nl-NL" b="0" dirty="0" err="1"/>
              <a:t>can</a:t>
            </a:r>
            <a:r>
              <a:rPr lang="nl-NL" altLang="nl-NL" b="0" baseline="0" dirty="0"/>
              <a:t> be </a:t>
            </a:r>
            <a:r>
              <a:rPr lang="nl-NL" altLang="nl-NL" b="0" baseline="0" dirty="0" err="1"/>
              <a:t>confident</a:t>
            </a:r>
            <a:r>
              <a:rPr lang="nl-NL" altLang="nl-NL" b="0" baseline="0" dirty="0"/>
              <a:t> that information is 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b="0" dirty="0" err="1"/>
              <a:t>Created</a:t>
            </a:r>
            <a:r>
              <a:rPr lang="nl-NL" altLang="nl-NL" b="0" dirty="0"/>
              <a:t> and </a:t>
            </a:r>
            <a:r>
              <a:rPr lang="nl-NL" altLang="nl-NL" b="0" dirty="0" err="1"/>
              <a:t>captured</a:t>
            </a:r>
            <a:r>
              <a:rPr lang="nl-NL" altLang="nl-NL" b="0" baseline="0" dirty="0"/>
              <a:t> at the moment and by the agent as </a:t>
            </a:r>
            <a:r>
              <a:rPr lang="nl-NL" altLang="nl-NL" b="0" baseline="0" dirty="0" err="1"/>
              <a:t>stated</a:t>
            </a:r>
            <a:r>
              <a:rPr lang="nl-NL" altLang="nl-NL" b="0" baseline="0" dirty="0"/>
              <a:t> (in the metadata) 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b="0" dirty="0" err="1"/>
              <a:t>Authentic</a:t>
            </a:r>
            <a:r>
              <a:rPr lang="nl-NL" altLang="nl-NL" b="0" dirty="0"/>
              <a:t> and</a:t>
            </a:r>
            <a:r>
              <a:rPr lang="nl-NL" altLang="nl-NL" b="0" baseline="0" dirty="0"/>
              <a:t> integer </a:t>
            </a:r>
          </a:p>
          <a:p>
            <a:pPr marL="457200" lvl="1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nl-NL" altLang="nl-NL" b="0" dirty="0"/>
          </a:p>
          <a:p>
            <a:pPr marL="171450" lvl="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b="0" dirty="0"/>
              <a:t>The </a:t>
            </a:r>
            <a:r>
              <a:rPr lang="nl-NL" altLang="nl-NL" b="0" dirty="0" err="1"/>
              <a:t>provenance</a:t>
            </a:r>
            <a:r>
              <a:rPr lang="nl-NL" altLang="nl-NL" b="0" baseline="0" dirty="0"/>
              <a:t> of information should be </a:t>
            </a:r>
            <a:r>
              <a:rPr lang="nl-NL" altLang="nl-NL" b="0" baseline="0" dirty="0" err="1"/>
              <a:t>known</a:t>
            </a:r>
            <a:r>
              <a:rPr lang="nl-NL" altLang="nl-NL" b="0" baseline="0" dirty="0"/>
              <a:t>, in order to know </a:t>
            </a:r>
            <a:r>
              <a:rPr lang="nl-NL" altLang="nl-NL" b="0" baseline="0" dirty="0" err="1"/>
              <a:t>whether</a:t>
            </a:r>
            <a:r>
              <a:rPr lang="nl-NL" altLang="nl-NL" b="0" baseline="0" dirty="0"/>
              <a:t> the information is still </a:t>
            </a:r>
            <a:r>
              <a:rPr lang="nl-NL" altLang="nl-NL" b="0" baseline="0" dirty="0" err="1"/>
              <a:t>reliable</a:t>
            </a:r>
            <a:r>
              <a:rPr lang="nl-NL" altLang="nl-NL" b="0" baseline="0" dirty="0"/>
              <a:t>.</a:t>
            </a:r>
            <a:endParaRPr lang="nl-NL" altLang="nl-NL" b="0" dirty="0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D30EE57C-DADA-C04C-8E49-2A9EED9918A4}" type="slidenum">
              <a:rPr lang="en-US" altLang="nl-NL"/>
              <a:pPr>
                <a:spcBef>
                  <a:spcPct val="0"/>
                </a:spcBef>
              </a:pPr>
              <a:t>10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6775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Accessibility is </a:t>
            </a:r>
            <a:r>
              <a:rPr lang="nl-NL" altLang="nl-NL" dirty="0" err="1"/>
              <a:t>sustainable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when</a:t>
            </a:r>
            <a:r>
              <a:rPr lang="nl-NL" altLang="nl-NL" baseline="0" dirty="0"/>
              <a:t> it is </a:t>
            </a:r>
            <a:r>
              <a:rPr lang="nl-NL" altLang="nl-NL" baseline="0" dirty="0" err="1"/>
              <a:t>resistant</a:t>
            </a:r>
            <a:r>
              <a:rPr lang="nl-NL" altLang="nl-NL" baseline="0" dirty="0"/>
              <a:t> to change, or has a proper way to </a:t>
            </a:r>
            <a:r>
              <a:rPr lang="nl-NL" altLang="nl-NL" baseline="0" dirty="0" err="1"/>
              <a:t>cope</a:t>
            </a:r>
            <a:r>
              <a:rPr lang="nl-NL" altLang="nl-NL" baseline="0" dirty="0"/>
              <a:t> with change.</a:t>
            </a: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In a way that information will</a:t>
            </a:r>
            <a:r>
              <a:rPr lang="nl-NL" altLang="nl-NL" baseline="0" dirty="0"/>
              <a:t> be accessible in the </a:t>
            </a:r>
            <a:r>
              <a:rPr lang="nl-NL" altLang="nl-NL" baseline="0" dirty="0" err="1"/>
              <a:t>future</a:t>
            </a:r>
            <a:r>
              <a:rPr lang="nl-NL" altLang="nl-NL" dirty="0"/>
              <a:t>.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 err="1"/>
              <a:t>Think</a:t>
            </a:r>
            <a:r>
              <a:rPr lang="nl-NL" altLang="nl-NL" dirty="0"/>
              <a:t> </a:t>
            </a:r>
            <a:r>
              <a:rPr lang="nl-NL" altLang="nl-NL" dirty="0" err="1"/>
              <a:t>about</a:t>
            </a:r>
            <a:endParaRPr lang="nl-NL" altLang="nl-NL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Changes in information</a:t>
            </a:r>
            <a:r>
              <a:rPr lang="nl-NL" altLang="nl-NL" baseline="0" dirty="0"/>
              <a:t> carriers. </a:t>
            </a:r>
            <a:r>
              <a:rPr lang="nl-NL" altLang="nl-NL" baseline="0" dirty="0" err="1"/>
              <a:t>Floppies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were</a:t>
            </a:r>
            <a:r>
              <a:rPr lang="nl-NL" altLang="nl-NL" baseline="0" dirty="0"/>
              <a:t> standard at some point, but not </a:t>
            </a:r>
            <a:r>
              <a:rPr lang="nl-NL" altLang="nl-NL" baseline="0" dirty="0" err="1"/>
              <a:t>used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anymore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nowadays</a:t>
            </a:r>
            <a:r>
              <a:rPr lang="nl-NL" altLang="nl-NL" baseline="0" dirty="0"/>
              <a:t>.</a:t>
            </a:r>
            <a:endParaRPr lang="nl-NL" altLang="nl-NL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 err="1"/>
              <a:t>Organizational</a:t>
            </a:r>
            <a:r>
              <a:rPr lang="nl-NL" altLang="nl-NL" baseline="0" dirty="0"/>
              <a:t> changes</a:t>
            </a:r>
            <a:endParaRPr lang="nl-NL" altLang="nl-NL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File format</a:t>
            </a:r>
            <a:r>
              <a:rPr lang="nl-NL" altLang="nl-NL" baseline="0" dirty="0"/>
              <a:t> changes as a </a:t>
            </a:r>
            <a:r>
              <a:rPr lang="nl-NL" altLang="nl-NL" baseline="0" dirty="0" err="1"/>
              <a:t>result</a:t>
            </a:r>
            <a:r>
              <a:rPr lang="nl-NL" altLang="nl-NL" baseline="0" dirty="0"/>
              <a:t> of </a:t>
            </a:r>
            <a:r>
              <a:rPr lang="nl-NL" altLang="nl-NL" baseline="0" dirty="0" err="1"/>
              <a:t>obsolescence</a:t>
            </a:r>
            <a:r>
              <a:rPr lang="nl-NL" altLang="nl-NL" baseline="0" dirty="0"/>
              <a:t>. </a:t>
            </a:r>
            <a:r>
              <a:rPr lang="nl-NL" altLang="nl-NL" baseline="0" dirty="0" err="1"/>
              <a:t>Think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about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WordStar</a:t>
            </a:r>
            <a:r>
              <a:rPr lang="nl-NL" altLang="nl-NL" baseline="0" dirty="0"/>
              <a:t>..</a:t>
            </a:r>
            <a:endParaRPr lang="nl-NL" altLang="nl-NL" dirty="0"/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 err="1"/>
              <a:t>Changing</a:t>
            </a:r>
            <a:r>
              <a:rPr lang="nl-NL" altLang="nl-NL" dirty="0"/>
              <a:t> user</a:t>
            </a:r>
            <a:r>
              <a:rPr lang="nl-NL" altLang="nl-NL" baseline="0" dirty="0"/>
              <a:t> requirements, for </a:t>
            </a:r>
            <a:r>
              <a:rPr lang="nl-NL" altLang="nl-NL" baseline="0" dirty="0" err="1"/>
              <a:t>instance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related</a:t>
            </a:r>
            <a:r>
              <a:rPr lang="nl-NL" altLang="nl-NL" baseline="0" dirty="0"/>
              <a:t> to search. From card </a:t>
            </a:r>
            <a:r>
              <a:rPr lang="nl-NL" altLang="nl-NL" baseline="0" dirty="0" err="1"/>
              <a:t>indexes</a:t>
            </a:r>
            <a:r>
              <a:rPr lang="nl-NL" altLang="nl-NL" baseline="0" dirty="0"/>
              <a:t> to Google, how will we search in the </a:t>
            </a:r>
            <a:r>
              <a:rPr lang="nl-NL" altLang="nl-NL" baseline="0" dirty="0" err="1"/>
              <a:t>future</a:t>
            </a:r>
            <a:r>
              <a:rPr lang="nl-NL" altLang="nl-NL" baseline="0" dirty="0"/>
              <a:t>?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We </a:t>
            </a:r>
            <a:r>
              <a:rPr lang="nl-NL" altLang="nl-NL" dirty="0" err="1"/>
              <a:t>can’t</a:t>
            </a:r>
            <a:r>
              <a:rPr lang="nl-NL" altLang="nl-NL" dirty="0"/>
              <a:t> </a:t>
            </a:r>
            <a:r>
              <a:rPr lang="nl-NL" altLang="nl-NL" dirty="0" err="1"/>
              <a:t>predict</a:t>
            </a:r>
            <a:r>
              <a:rPr lang="nl-NL" altLang="nl-NL" baseline="0" dirty="0"/>
              <a:t> the </a:t>
            </a:r>
            <a:r>
              <a:rPr lang="nl-NL" altLang="nl-NL" baseline="0" dirty="0" err="1"/>
              <a:t>future</a:t>
            </a:r>
            <a:r>
              <a:rPr lang="nl-NL" altLang="nl-NL" baseline="0" dirty="0"/>
              <a:t>, but we </a:t>
            </a:r>
            <a:r>
              <a:rPr lang="nl-NL" altLang="nl-NL" baseline="0" dirty="0" err="1"/>
              <a:t>can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anticipate</a:t>
            </a:r>
            <a:r>
              <a:rPr lang="nl-NL" altLang="nl-NL" baseline="0" dirty="0"/>
              <a:t> on it</a:t>
            </a:r>
            <a:r>
              <a:rPr lang="nl-NL" altLang="nl-NL" dirty="0"/>
              <a:t>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By </a:t>
            </a:r>
            <a:r>
              <a:rPr lang="nl-NL" altLang="nl-NL" dirty="0" err="1"/>
              <a:t>using</a:t>
            </a:r>
            <a:r>
              <a:rPr lang="nl-NL" altLang="nl-NL" dirty="0"/>
              <a:t> </a:t>
            </a:r>
            <a:r>
              <a:rPr lang="nl-NL" altLang="nl-NL" dirty="0" err="1"/>
              <a:t>robust</a:t>
            </a:r>
            <a:r>
              <a:rPr lang="nl-NL" altLang="nl-NL" dirty="0"/>
              <a:t> </a:t>
            </a:r>
            <a:r>
              <a:rPr lang="nl-NL" altLang="nl-NL" dirty="0" err="1"/>
              <a:t>techniques</a:t>
            </a:r>
            <a:r>
              <a:rPr lang="nl-NL" altLang="nl-NL" dirty="0"/>
              <a:t> which</a:t>
            </a:r>
            <a:r>
              <a:rPr lang="nl-NL" altLang="nl-NL" baseline="0" dirty="0"/>
              <a:t> have proven </a:t>
            </a:r>
            <a:r>
              <a:rPr lang="nl-NL" altLang="nl-NL" baseline="0" dirty="0" err="1"/>
              <a:t>themselves</a:t>
            </a:r>
            <a:r>
              <a:rPr lang="nl-NL" altLang="nl-NL" baseline="0" dirty="0"/>
              <a:t> and are </a:t>
            </a:r>
            <a:r>
              <a:rPr lang="nl-NL" altLang="nl-NL" baseline="0" dirty="0" err="1"/>
              <a:t>used</a:t>
            </a:r>
            <a:r>
              <a:rPr lang="nl-NL" altLang="nl-NL" baseline="0" dirty="0"/>
              <a:t> </a:t>
            </a:r>
            <a:r>
              <a:rPr lang="nl-NL" altLang="nl-NL" baseline="0" dirty="0" err="1"/>
              <a:t>often</a:t>
            </a:r>
            <a:r>
              <a:rPr lang="nl-NL" altLang="nl-NL" baseline="0" dirty="0"/>
              <a:t>. For </a:t>
            </a:r>
            <a:r>
              <a:rPr lang="nl-NL" altLang="nl-NL" baseline="0" dirty="0" err="1"/>
              <a:t>instance</a:t>
            </a:r>
            <a:r>
              <a:rPr lang="nl-NL" altLang="nl-NL" baseline="0" dirty="0"/>
              <a:t> open standards</a:t>
            </a: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nl-NL" altLang="nl-NL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nl-NL" altLang="nl-NL" dirty="0"/>
              <a:t>And</a:t>
            </a:r>
            <a:r>
              <a:rPr lang="nl-NL" altLang="nl-NL" baseline="0" dirty="0"/>
              <a:t> by </a:t>
            </a:r>
            <a:r>
              <a:rPr lang="nl-NL" altLang="nl-NL" baseline="0" dirty="0" err="1"/>
              <a:t>exploring</a:t>
            </a:r>
            <a:r>
              <a:rPr lang="nl-NL" altLang="nl-NL" baseline="0" dirty="0"/>
              <a:t> new technologies and </a:t>
            </a:r>
            <a:r>
              <a:rPr lang="nl-NL" altLang="nl-NL" baseline="0" dirty="0" err="1"/>
              <a:t>insights</a:t>
            </a:r>
            <a:endParaRPr lang="nl-NL" altLang="nl-NL" dirty="0"/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0D5921EB-CE22-1A40-B565-4ACF85B26BE9}" type="slidenum">
              <a:rPr lang="en-US" altLang="nl-NL"/>
              <a:pPr>
                <a:spcBef>
                  <a:spcPct val="0"/>
                </a:spcBef>
              </a:pPr>
              <a:t>11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9627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0673BA-FF87-9B44-BF06-DD88E2FBD239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88A14E-2DE4-DC4D-B1E8-30E702FF92E9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8B7CB5-D3EA-374B-B754-1B1BDF158A44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F185B6-452C-0643-85AA-D7878C29D819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D53915-CF42-D249-B31E-A35F2C937C79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6211E6-D7BE-BC41-9320-8B3DBAD48D70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W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1" y="0"/>
            <a:ext cx="62674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68000" y="10173600"/>
            <a:ext cx="18489600" cy="1728000"/>
          </a:xfrm>
        </p:spPr>
        <p:txBody>
          <a:bodyPr lIns="0" tIns="0" rIns="0" bIns="0" anchor="b">
            <a:noAutofit/>
          </a:bodyPr>
          <a:lstStyle>
            <a:lvl1pPr algn="l">
              <a:defRPr sz="10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/>
              <a:t>Klik om de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68000" y="12060000"/>
            <a:ext cx="17481600" cy="741600"/>
          </a:xfrm>
        </p:spPr>
        <p:txBody>
          <a:bodyPr lIns="0" tIns="0" rIns="0" bIns="0"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/>
              <a:t>Klik om de ondertitelstijl van het model te bewerken</a:t>
            </a:r>
            <a:endParaRPr lang="en-GB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3998A-728D-4508-8604-96F20ED2CC4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09/04/2024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3648F-CBDB-498B-9757-3A8C0FD3560D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92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Zw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1" y="0"/>
            <a:ext cx="62674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68000" y="10173600"/>
            <a:ext cx="18489600" cy="1728000"/>
          </a:xfrm>
        </p:spPr>
        <p:txBody>
          <a:bodyPr lIns="0" tIns="0" rIns="0" bIns="0" anchor="b">
            <a:noAutofit/>
          </a:bodyPr>
          <a:lstStyle>
            <a:lvl1pPr algn="l">
              <a:defRPr sz="10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/>
              <a:t>Klik om de stijl te bewerken</a:t>
            </a:r>
            <a:endParaRPr lang="en-GB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68000" y="12060000"/>
            <a:ext cx="17481600" cy="741600"/>
          </a:xfrm>
        </p:spPr>
        <p:txBody>
          <a:bodyPr lIns="0" tIns="0" rIns="0" bIns="0"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/>
              <a:t>Klik om de ondertitelstijl van het model te bewerken</a:t>
            </a:r>
            <a:endParaRPr lang="en-GB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6EA6E-CA49-42C1-AC37-872162284350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09/04/2024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6A3BE-042D-41AC-87DD-B45A0CAD741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blad_Zonder bo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 userDrawn="1"/>
        </p:nvSpPr>
        <p:spPr>
          <a:xfrm>
            <a:off x="0" y="1"/>
            <a:ext cx="12179300" cy="13712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prstClr val="white"/>
              </a:solidFill>
            </a:endParaRPr>
          </a:p>
        </p:txBody>
      </p:sp>
      <p:pic>
        <p:nvPicPr>
          <p:cNvPr id="4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1" y="1"/>
            <a:ext cx="1304926" cy="25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 userDrawn="1"/>
        </p:nvSpPr>
        <p:spPr>
          <a:xfrm>
            <a:off x="11518900" y="13103226"/>
            <a:ext cx="1295400" cy="635000"/>
          </a:xfrm>
          <a:prstGeom prst="rect">
            <a:avLst/>
          </a:prstGeom>
          <a:solidFill>
            <a:srgbClr val="1E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91875" y="3852000"/>
            <a:ext cx="6292250" cy="2353864"/>
          </a:xfrm>
        </p:spPr>
        <p:txBody>
          <a:bodyPr>
            <a:normAutofit/>
          </a:bodyPr>
          <a:lstStyle>
            <a:lvl1pPr>
              <a:defRPr sz="6400" i="1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GB" dirty="0"/>
          </a:p>
        </p:txBody>
      </p:sp>
      <p:sp>
        <p:nvSpPr>
          <p:cNvPr id="6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BD6D0-27D0-4B7D-A64C-B5B3A6C9D787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09/04/2024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48170-2950-4FCA-A4BE-69C8FCFA10D8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57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1" y="-3175"/>
            <a:ext cx="1304926" cy="25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hoek 2"/>
          <p:cNvSpPr/>
          <p:nvPr userDrawn="1"/>
        </p:nvSpPr>
        <p:spPr>
          <a:xfrm>
            <a:off x="11518900" y="13103226"/>
            <a:ext cx="1295400" cy="635000"/>
          </a:xfrm>
          <a:prstGeom prst="rect">
            <a:avLst/>
          </a:prstGeom>
          <a:solidFill>
            <a:srgbClr val="1E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4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8128F-898F-48E3-B120-B39D5BCC1BD2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09/04/2024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83C5E-5C68-4118-826D-69CDB5D58B20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60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eel_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1" y="1"/>
            <a:ext cx="1304926" cy="25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 userDrawn="1"/>
        </p:nvSpPr>
        <p:spPr>
          <a:xfrm>
            <a:off x="11518900" y="13103226"/>
            <a:ext cx="1295400" cy="635000"/>
          </a:xfrm>
          <a:prstGeom prst="rect">
            <a:avLst/>
          </a:prstGeom>
          <a:solidFill>
            <a:srgbClr val="1E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676400" y="2708184"/>
            <a:ext cx="21031200" cy="1414368"/>
          </a:xfrm>
        </p:spPr>
        <p:txBody>
          <a:bodyPr/>
          <a:lstStyle>
            <a:lvl1pPr>
              <a:defRPr sz="6400" b="1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GB" dirty="0"/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"/>
          </p:nvPr>
        </p:nvSpPr>
        <p:spPr>
          <a:xfrm>
            <a:off x="1676400" y="4324033"/>
            <a:ext cx="21031200" cy="8125202"/>
          </a:xfrm>
        </p:spPr>
        <p:txBody>
          <a:bodyPr/>
          <a:lstStyle>
            <a:lvl1pPr>
              <a:defRPr sz="4800" baseline="0"/>
            </a:lvl1pPr>
            <a:lvl2pPr>
              <a:defRPr sz="4000" baseline="0"/>
            </a:lvl2pPr>
            <a:lvl3pPr>
              <a:defRPr sz="3600" baseline="0"/>
            </a:lvl3pPr>
            <a:lvl4pPr>
              <a:defRPr sz="3200" baseline="0"/>
            </a:lvl4pPr>
            <a:lvl5pPr>
              <a:defRPr sz="3200" baseline="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5D79C-3278-4366-9A83-9C87E84271E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09/04/2024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1B4B0-5B33-42A3-B6E7-C233FB01C2B0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574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koloms_Breed_Opsom_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1"/>
            <a:ext cx="12179300" cy="13712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solidFill>
                <a:prstClr val="white"/>
              </a:solidFill>
            </a:endParaRPr>
          </a:p>
        </p:txBody>
      </p:sp>
      <p:pic>
        <p:nvPicPr>
          <p:cNvPr id="6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1" y="1"/>
            <a:ext cx="1304926" cy="25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hoek 6"/>
          <p:cNvSpPr/>
          <p:nvPr userDrawn="1"/>
        </p:nvSpPr>
        <p:spPr>
          <a:xfrm>
            <a:off x="11518900" y="13103226"/>
            <a:ext cx="1295400" cy="635000"/>
          </a:xfrm>
          <a:prstGeom prst="rect">
            <a:avLst/>
          </a:prstGeom>
          <a:solidFill>
            <a:srgbClr val="1E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68150" y="2508963"/>
            <a:ext cx="9587724" cy="872414"/>
          </a:xfrm>
        </p:spPr>
        <p:txBody>
          <a:bodyPr>
            <a:normAutofit/>
          </a:bodyPr>
          <a:lstStyle>
            <a:lvl1pPr>
              <a:defRPr sz="6400" b="1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968150" y="3810306"/>
            <a:ext cx="9587724" cy="138193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968150" y="5686709"/>
            <a:ext cx="20461812" cy="6692614"/>
          </a:xfrm>
        </p:spPr>
        <p:txBody>
          <a:bodyPr numCol="2">
            <a:normAutofit/>
          </a:bodyPr>
          <a:lstStyle>
            <a:lvl1pPr marL="571500" indent="-571500">
              <a:buFont typeface="Arial" panose="020B0604020202020204" pitchFamily="34" charset="0"/>
              <a:buChar char="•"/>
              <a:defRPr sz="3000"/>
            </a:lvl1pPr>
            <a:lvl2pPr marL="571500" indent="-571500">
              <a:buFont typeface="Arial" panose="020B0604020202020204" pitchFamily="34" charset="0"/>
              <a:buChar char="•"/>
              <a:defRPr sz="3000"/>
            </a:lvl2pPr>
            <a:lvl3pPr marL="571500" indent="-571500">
              <a:buFont typeface="Arial" panose="020B0604020202020204" pitchFamily="34" charset="0"/>
              <a:buChar char="•"/>
              <a:defRPr sz="3000"/>
            </a:lvl3pPr>
            <a:lvl4pPr marL="571500" indent="-571500">
              <a:buFont typeface="Arial" panose="020B0604020202020204" pitchFamily="34" charset="0"/>
              <a:buChar char="•"/>
              <a:defRPr sz="3000"/>
            </a:lvl4pPr>
            <a:lvl5pPr marL="571500" indent="-571500">
              <a:buFont typeface="Arial" panose="020B0604020202020204" pitchFamily="34" charset="0"/>
              <a:buChar char="•"/>
              <a:defRPr sz="30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 dirty="0"/>
          </a:p>
        </p:txBody>
      </p:sp>
      <p:sp>
        <p:nvSpPr>
          <p:cNvPr id="8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936A8-9A4D-4207-B9D2-56B3A0A3B09A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09/04/2024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BF6D5-E985-4542-9E79-B2AB0BC4E83A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116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W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0" y="1"/>
            <a:ext cx="6657976" cy="25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80000" y="10800000"/>
            <a:ext cx="12960000" cy="1728000"/>
          </a:xfrm>
        </p:spPr>
        <p:txBody>
          <a:bodyPr lIns="0" tIns="0" rIns="0" bIns="0" anchor="b">
            <a:noAutofit/>
          </a:bodyPr>
          <a:lstStyle>
            <a:lvl1pPr algn="l">
              <a:defRPr sz="10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/>
              <a:t>Klik om de stijl te bewerken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D1434-BD62-4212-B212-D72FF0455A49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09/04/2024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873BD-88A6-4966-9E79-C743B1217350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158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Zw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1" y="0"/>
            <a:ext cx="62674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80000" y="10800000"/>
            <a:ext cx="12960000" cy="1728000"/>
          </a:xfrm>
        </p:spPr>
        <p:txBody>
          <a:bodyPr lIns="0" tIns="0" rIns="0" bIns="0" anchor="b">
            <a:noAutofit/>
          </a:bodyPr>
          <a:lstStyle>
            <a:lvl1pPr algn="l">
              <a:defRPr sz="10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/>
              <a:t>Klik om de stijl te bewerken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800C5-1D93-4DDC-9710-E1C606952E2C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09/04/2024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BD10A-F58C-4E21-9FF7-6DABABB39D99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35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93B0B6-CA15-4E4E-8385-327272CD042A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657AA-989A-9045-BF18-9CE16CCE8950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Alle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1" y="1"/>
            <a:ext cx="1304926" cy="251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80000" y="10800000"/>
            <a:ext cx="12960000" cy="1728000"/>
          </a:xfrm>
        </p:spPr>
        <p:txBody>
          <a:bodyPr lIns="0" tIns="0" rIns="0" bIns="0" anchor="b">
            <a:noAutofit/>
          </a:bodyPr>
          <a:lstStyle>
            <a:lvl1pPr algn="l">
              <a:defRPr sz="10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nl-NL"/>
              <a:t>Klik om de stijl te bewerken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43342-4F2E-4979-BE5F-B448D0111D0B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09/04/2024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EBF46-72E6-4593-8A8E-CC2895C87F06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449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1B7120-D42A-4E1C-6DFC-6DD044C2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951A7D-D34F-A1A8-BCC6-F393856D7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65EE76-A871-CA9B-3711-80490FCE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705AC-32D5-43E3-87E9-E44C7E992ABC}" type="datetimeFigureOut">
              <a:rPr lang="nl-NL" smtClean="0"/>
              <a:t>9-4-2024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871DC4-9AEA-1AD5-55BF-9B0112AF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21F0F3-1B47-2435-DFA6-B2FAB221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400E0-A578-421A-9413-628373E4C4F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9538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skrift og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F994A-A7F3-DD32-42E6-CC19F145FC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b-NO"/>
              <a:t>Sett inn bunntekst via toppmeny: "Sett inn - Topptekst og bunntekst"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2C3B7-CF07-DFB2-1CF0-6ECBC9F4EF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6F4D1B9-59DF-4B5C-8440-F23B9F46A364}" type="slidenum">
              <a:rPr lang="nb-NO" smtClean="0"/>
              <a:pPr/>
              <a:t>‹nr.›</a:t>
            </a:fld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DBE03-8FA1-5D01-16EC-0733AC63A9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2000" y="4064000"/>
            <a:ext cx="9144000" cy="6604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BE4D9C-B8BF-91F1-490A-DEEF537B4E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224000" y="4064000"/>
            <a:ext cx="9144000" cy="6604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6FD90F-40AE-9E92-D134-54A434AF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48996" y="-762002"/>
            <a:ext cx="1524000" cy="123372"/>
          </a:xfrm>
        </p:spPr>
        <p:txBody>
          <a:bodyPr/>
          <a:lstStyle>
            <a:lvl1pPr>
              <a:defRPr sz="200"/>
            </a:lvl1pPr>
          </a:lstStyle>
          <a:p>
            <a:fld id="{63912F31-E3E4-46F0-875A-81C2B3167A6A}" type="datetime1">
              <a:rPr lang="nb-NO" smtClean="0"/>
              <a:pPr/>
              <a:t>09.04.2024</a:t>
            </a:fld>
            <a:endParaRPr lang="nb-NO"/>
          </a:p>
        </p:txBody>
      </p:sp>
      <p:sp>
        <p:nvSpPr>
          <p:cNvPr id="9" name="Tittel">
            <a:extLst>
              <a:ext uri="{FF2B5EF4-FFF2-40B4-BE49-F238E27FC236}">
                <a16:creationId xmlns:a16="http://schemas.microsoft.com/office/drawing/2014/main" id="{C81ED70C-141D-5108-32D5-BF07CCE181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0" y="2286000"/>
            <a:ext cx="18796000" cy="127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400">
                <a:solidFill>
                  <a:srgbClr val="000000"/>
                </a:solidFill>
              </a:defRPr>
            </a:lvl1pPr>
          </a:lstStyle>
          <a:p>
            <a:pPr lvl="0"/>
            <a:r>
              <a:rPr lang="nb-NO"/>
              <a:t>Overskrift</a:t>
            </a:r>
          </a:p>
        </p:txBody>
      </p:sp>
    </p:spTree>
    <p:extLst>
      <p:ext uri="{BB962C8B-B14F-4D97-AF65-F5344CB8AC3E}">
        <p14:creationId xmlns:p14="http://schemas.microsoft.com/office/powerpoint/2010/main" val="1018334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F994A-A7F3-DD32-42E6-CC19F145FC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b-NO"/>
              <a:t>Sett inn bunntekst via toppmeny: "Sett inn - Topptekst og bunntekst"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2C3B7-CF07-DFB2-1CF0-6ECBC9F4EF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6F4D1B9-59DF-4B5C-8440-F23B9F46A364}" type="slidenum">
              <a:rPr lang="nb-NO" smtClean="0"/>
              <a:pPr/>
              <a:t>‹nr.›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5E3C8-630F-CDF2-A52A-D4F7B98AF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48996" y="-762002"/>
            <a:ext cx="1524000" cy="123372"/>
          </a:xfrm>
        </p:spPr>
        <p:txBody>
          <a:bodyPr/>
          <a:lstStyle>
            <a:lvl1pPr>
              <a:defRPr sz="200"/>
            </a:lvl1pPr>
          </a:lstStyle>
          <a:p>
            <a:fld id="{63912F31-E3E4-46F0-875A-81C2B3167A6A}" type="datetime1">
              <a:rPr lang="nb-NO" smtClean="0"/>
              <a:pPr/>
              <a:t>09.04.2024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509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E429C9-267C-894C-9B3D-4D0E96E43CCF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844F16-61A4-1546-80DF-4BAB16885B8D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58DCCD-BE9E-B144-9722-D9F08A4AAA14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6C735-458C-F64C-9445-DF7B6242698D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74D89B-021A-164F-A19F-005AE96F8875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952B90-2F85-2E4F-AB78-697F4A409809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E81B6B-65B3-1A4B-AD98-E5BBA1F35AC2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3B2D9-0BB3-464C-9012-272C70432E11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100BF3-223B-C749-8FCE-2123BBE768E6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672C71-E479-E24E-80A8-8BB9F0B1DA18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4D6825-3421-4D4F-B844-B35B3445DE15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DC7BF-EAFD-FB44-96D4-7579F4052EF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861FFD-5447-5B40-8586-EE9C1CBC9356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1ACC9-609E-7747-9BBD-338197029D0B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C423193-3D4C-0943-8924-3F020B1DF5F9}" type="datetimeFigureOut">
              <a:rPr lang="en-US" altLang="en-US"/>
              <a:pPr/>
              <a:t>4/9/2024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692AF28-8960-0B42-805E-247DA9E16E73}" type="slidenum">
              <a:rPr lang="en-US" altLang="en-US"/>
              <a:pPr/>
              <a:t>‹nr.›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3D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1676400" y="730251"/>
            <a:ext cx="21031200" cy="2651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stijl te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676400" y="3651250"/>
            <a:ext cx="21031200" cy="870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Tekststijl van het model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38A00A99-3559-4CE5-908E-E7CCE7D4CACE}" type="datetimeFigureOut">
              <a:rPr lang="nl-NL">
                <a:solidFill>
                  <a:prstClr val="black">
                    <a:tint val="75000"/>
                  </a:prstClr>
                </a:solidFill>
                <a:ea typeface="+mn-ea"/>
              </a:rPr>
              <a:pPr eaLnBrk="1" hangingPunct="1">
                <a:defRPr/>
              </a:pPr>
              <a:t>9-4-2024</a:t>
            </a:fld>
            <a:endParaRPr lang="nl-NL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endParaRPr lang="nl-NL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24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CD07C804-DE49-4E8E-B2E3-6BDCE78A88E0}" type="slidenum">
              <a:rPr lang="nl-NL">
                <a:solidFill>
                  <a:prstClr val="black">
                    <a:tint val="75000"/>
                  </a:prstClr>
                </a:solidFill>
                <a:ea typeface="+mn-ea"/>
              </a:rPr>
              <a:pPr eaLnBrk="1" hangingPunct="1">
                <a:defRPr/>
              </a:pPr>
              <a:t>‹nr.›</a:t>
            </a:fld>
            <a:endParaRPr lang="nl-NL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119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RijksoverheidSansHeadingTT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RijksoverheidSansHeadingTT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RijksoverheidSansHeadingTT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RijksoverheidSansHeadingTT"/>
        </a:defRPr>
      </a:lvl5pPr>
      <a:lvl6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RijksoverheidSansHeadingTT"/>
        </a:defRPr>
      </a:lvl6pPr>
      <a:lvl7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RijksoverheidSansHeadingTT"/>
        </a:defRPr>
      </a:lvl7pPr>
      <a:lvl8pPr marL="2743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RijksoverheidSansHeadingTT"/>
        </a:defRPr>
      </a:lvl8pPr>
      <a:lvl9pPr marL="3657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RijksoverheidSansHeadingTT"/>
        </a:defRPr>
      </a:lvl9pPr>
    </p:titleStyle>
    <p:bodyStyle>
      <a:lvl1pPr marL="457200" indent="-457200" algn="l" rtl="0" eaLnBrk="1" fontAlgn="base" hangingPunct="1">
        <a:lnSpc>
          <a:spcPct val="90000"/>
        </a:lnSpc>
        <a:spcBef>
          <a:spcPts val="2000"/>
        </a:spcBef>
        <a:spcAft>
          <a:spcPct val="0"/>
        </a:spcAft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6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1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5.png"/><Relationship Id="rId5" Type="http://schemas.openxmlformats.org/officeDocument/2006/relationships/image" Target="../media/image50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55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57.jpe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59.jpe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62.jpe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62.jpe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3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65.emf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8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altLang="nl-NL" dirty="0" err="1"/>
              <a:t>AbD</a:t>
            </a:r>
            <a:r>
              <a:rPr lang="nl-NL" altLang="nl-NL" dirty="0"/>
              <a:t>(scan)</a:t>
            </a:r>
          </a:p>
        </p:txBody>
      </p:sp>
      <p:sp>
        <p:nvSpPr>
          <p:cNvPr id="3584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nl-NL" dirty="0"/>
              <a:t>Adding users’ perspectives</a:t>
            </a:r>
          </a:p>
        </p:txBody>
      </p:sp>
    </p:spTree>
    <p:extLst>
      <p:ext uri="{BB962C8B-B14F-4D97-AF65-F5344CB8AC3E}">
        <p14:creationId xmlns:p14="http://schemas.microsoft.com/office/powerpoint/2010/main" val="101528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1F9B6F1-96E6-4D0E-B8C7-07008CBA6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4274" name="TextBox 4"/>
          <p:cNvSpPr txBox="1">
            <a:spLocks noChangeArrowheads="1"/>
          </p:cNvSpPr>
          <p:nvPr/>
        </p:nvSpPr>
        <p:spPr bwMode="auto">
          <a:xfrm>
            <a:off x="1066800" y="1343025"/>
            <a:ext cx="108966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Reliable</a:t>
            </a:r>
          </a:p>
        </p:txBody>
      </p:sp>
      <p:pic>
        <p:nvPicPr>
          <p:cNvPr id="5427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350"/>
            <a:ext cx="24384000" cy="137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25527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800600"/>
            <a:ext cx="25400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8" y="4800600"/>
            <a:ext cx="25400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063" y="4800600"/>
            <a:ext cx="25527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200" y="4800600"/>
            <a:ext cx="25527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600" y="4800600"/>
            <a:ext cx="25400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1468438" y="1200150"/>
            <a:ext cx="12649200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Future proof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8000" b="1" dirty="0">
              <a:solidFill>
                <a:srgbClr val="113552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extBox 1"/>
          <p:cNvSpPr txBox="1">
            <a:spLocks noChangeArrowheads="1"/>
          </p:cNvSpPr>
          <p:nvPr/>
        </p:nvSpPr>
        <p:spPr bwMode="auto">
          <a:xfrm>
            <a:off x="5561013" y="4495800"/>
            <a:ext cx="13258800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700" b="1" dirty="0">
                <a:solidFill>
                  <a:srgbClr val="C3DFA4"/>
                </a:solidFill>
                <a:latin typeface="Verdana" charset="0"/>
                <a:ea typeface="Verdana" charset="0"/>
                <a:cs typeface="Verdana" charset="0"/>
              </a:rPr>
              <a:t>Why</a:t>
            </a:r>
            <a:r>
              <a:rPr lang="en-US" altLang="en-US" sz="12700" b="1" dirty="0">
                <a:latin typeface="Verdana" charset="0"/>
                <a:ea typeface="Verdana" charset="0"/>
                <a:cs typeface="Verdana" charset="0"/>
              </a:rPr>
              <a:t>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7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Archiving?</a:t>
            </a:r>
          </a:p>
        </p:txBody>
      </p:sp>
      <p:pic>
        <p:nvPicPr>
          <p:cNvPr id="17411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780713" y="1588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1E2EC5B-F4B6-419D-AC8B-FB74C5B51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1E4CB5E-5FAE-419E-ACE2-0FDFA8F4CB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6"/>
          <a:stretch/>
        </p:blipFill>
        <p:spPr bwMode="auto">
          <a:xfrm>
            <a:off x="0" y="1588"/>
            <a:ext cx="243840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4698671-DA3A-411C-BCBC-146076033A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24384000" cy="13714286"/>
          </a:xfrm>
          <a:prstGeom prst="rect">
            <a:avLst/>
          </a:prstGeom>
        </p:spPr>
      </p:pic>
      <p:sp>
        <p:nvSpPr>
          <p:cNvPr id="23557" name="TextBox 7"/>
          <p:cNvSpPr txBox="1">
            <a:spLocks noChangeArrowheads="1"/>
          </p:cNvSpPr>
          <p:nvPr/>
        </p:nvSpPr>
        <p:spPr bwMode="auto">
          <a:xfrm>
            <a:off x="1366838" y="2971800"/>
            <a:ext cx="216408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Information is valuable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4995863"/>
            <a:ext cx="1895475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6F52339-CEC7-4F8A-9729-8CB505EF3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699045"/>
            <a:ext cx="12906140" cy="120931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9000" y="-22251"/>
            <a:ext cx="24384000" cy="13716000"/>
          </a:xfrm>
          <a:prstGeom prst="rect">
            <a:avLst/>
          </a:prstGeom>
        </p:spPr>
      </p:pic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7010400" y="2667000"/>
            <a:ext cx="103632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Job execution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21" y="1588"/>
            <a:ext cx="24384000" cy="137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Box 14"/>
          <p:cNvSpPr txBox="1">
            <a:spLocks noChangeArrowheads="1"/>
          </p:cNvSpPr>
          <p:nvPr/>
        </p:nvSpPr>
        <p:spPr bwMode="auto">
          <a:xfrm>
            <a:off x="6743700" y="2362200"/>
            <a:ext cx="108966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Accountability</a:t>
            </a:r>
          </a:p>
        </p:txBody>
      </p:sp>
      <p:pic>
        <p:nvPicPr>
          <p:cNvPr id="27654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205448"/>
            <a:ext cx="8048792" cy="950737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FD8A6C10-4F9F-4982-8E77-B0A1A78A97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24381630" cy="137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04" y="1419067"/>
            <a:ext cx="21859792" cy="1229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6"/>
          <p:cNvSpPr txBox="1">
            <a:spLocks noChangeArrowheads="1"/>
          </p:cNvSpPr>
          <p:nvPr/>
        </p:nvSpPr>
        <p:spPr bwMode="auto">
          <a:xfrm>
            <a:off x="6781800" y="2514600"/>
            <a:ext cx="108966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Legal protection</a:t>
            </a:r>
          </a:p>
        </p:txBody>
      </p:sp>
      <p:pic>
        <p:nvPicPr>
          <p:cNvPr id="29701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 rot="655715">
            <a:off x="14752835" y="6332464"/>
            <a:ext cx="532429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5400" dirty="0"/>
              <a:t>Land </a:t>
            </a:r>
            <a:r>
              <a:rPr lang="nl-NL" sz="5400" dirty="0" err="1"/>
              <a:t>registry</a:t>
            </a:r>
            <a:endParaRPr lang="nl-NL" sz="5400" dirty="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8023"/>
            <a:ext cx="24382413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4011"/>
            <a:ext cx="24382413" cy="1371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TextBox 4"/>
          <p:cNvSpPr txBox="1">
            <a:spLocks noChangeArrowheads="1"/>
          </p:cNvSpPr>
          <p:nvPr/>
        </p:nvSpPr>
        <p:spPr bwMode="auto">
          <a:xfrm>
            <a:off x="7924800" y="2546253"/>
            <a:ext cx="85344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History</a:t>
            </a:r>
          </a:p>
        </p:txBody>
      </p:sp>
      <p:pic>
        <p:nvPicPr>
          <p:cNvPr id="31749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4688" y="1657350"/>
            <a:ext cx="24380826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25" y="1704975"/>
            <a:ext cx="24382413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13900" y="1676400"/>
            <a:ext cx="24382413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89700" y="1674813"/>
            <a:ext cx="24382413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676400"/>
            <a:ext cx="24382412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88" y="1752600"/>
            <a:ext cx="24382412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1752600"/>
            <a:ext cx="24382413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Box 4"/>
          <p:cNvSpPr txBox="1">
            <a:spLocks noChangeArrowheads="1"/>
          </p:cNvSpPr>
          <p:nvPr/>
        </p:nvSpPr>
        <p:spPr bwMode="auto">
          <a:xfrm>
            <a:off x="1366838" y="2971800"/>
            <a:ext cx="216408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Information in all forms</a:t>
            </a:r>
          </a:p>
        </p:txBody>
      </p:sp>
      <p:pic>
        <p:nvPicPr>
          <p:cNvPr id="33802" name="Picture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3A7149F-BC99-0CAE-5C9D-07F607EA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Workshop on ABD scan: </a:t>
            </a:r>
            <a:r>
              <a:rPr lang="nl-NL" dirty="0" err="1"/>
              <a:t>programme</a:t>
            </a:r>
            <a:endParaRPr lang="nl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C735620E-1192-A406-1A1B-A564AC087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09.30 – 11.00          Start </a:t>
            </a:r>
            <a:r>
              <a:rPr lang="en-US" dirty="0" err="1"/>
              <a:t>programme</a:t>
            </a:r>
            <a:r>
              <a:rPr lang="en-US" dirty="0"/>
              <a:t> – theory</a:t>
            </a:r>
          </a:p>
          <a:p>
            <a:r>
              <a:rPr lang="en-US" dirty="0"/>
              <a:t>11.00 - 12.00          Use case round 1</a:t>
            </a:r>
          </a:p>
          <a:p>
            <a:r>
              <a:rPr lang="en-US" dirty="0"/>
              <a:t>12.00 – 13.00          Lunch</a:t>
            </a:r>
          </a:p>
          <a:p>
            <a:r>
              <a:rPr lang="en-US" dirty="0"/>
              <a:t>13.00 – 13.45          Short National Archives tour</a:t>
            </a:r>
          </a:p>
          <a:p>
            <a:r>
              <a:rPr lang="en-US" dirty="0"/>
              <a:t>13.50 - 16.30          Use cases round 2</a:t>
            </a:r>
          </a:p>
          <a:p>
            <a:r>
              <a:rPr lang="en-US" dirty="0"/>
              <a:t>16.30 – 17.30          Wrap up and drinks</a:t>
            </a:r>
          </a:p>
          <a:p>
            <a:endParaRPr lang="en-US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65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4" name="TextBox 7"/>
          <p:cNvSpPr txBox="1">
            <a:spLocks noChangeArrowheads="1"/>
          </p:cNvSpPr>
          <p:nvPr/>
        </p:nvSpPr>
        <p:spPr bwMode="auto">
          <a:xfrm>
            <a:off x="5561013" y="4495800"/>
            <a:ext cx="13258800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700" b="1" dirty="0">
                <a:solidFill>
                  <a:srgbClr val="C3DFA4"/>
                </a:solidFill>
                <a:latin typeface="Verdana" charset="0"/>
                <a:ea typeface="Verdana" charset="0"/>
                <a:cs typeface="Verdana" charset="0"/>
              </a:rPr>
              <a:t>How</a:t>
            </a:r>
            <a:r>
              <a:rPr lang="en-US" altLang="en-US" sz="12700" b="1" dirty="0">
                <a:latin typeface="Verdana" charset="0"/>
                <a:ea typeface="Verdana" charset="0"/>
                <a:cs typeface="Verdana" charset="0"/>
              </a:rPr>
              <a:t>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7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to archive?</a:t>
            </a:r>
          </a:p>
        </p:txBody>
      </p:sp>
      <p:pic>
        <p:nvPicPr>
          <p:cNvPr id="64515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F93918-F95D-4C14-B5DC-D5CFABC71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66562" name="TextBox 5"/>
          <p:cNvSpPr txBox="1">
            <a:spLocks noChangeArrowheads="1"/>
          </p:cNvSpPr>
          <p:nvPr/>
        </p:nvSpPr>
        <p:spPr bwMode="auto">
          <a:xfrm>
            <a:off x="1468438" y="1200150"/>
            <a:ext cx="126492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Archiving,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once </a:t>
            </a:r>
          </a:p>
        </p:txBody>
      </p:sp>
      <p:pic>
        <p:nvPicPr>
          <p:cNvPr id="66563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FE8A54B-8FDA-487F-87E8-C407949BCF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9" t="17541" r="14375" b="72586"/>
          <a:stretch/>
        </p:blipFill>
        <p:spPr>
          <a:xfrm>
            <a:off x="8763000" y="3231475"/>
            <a:ext cx="1049868" cy="135421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FE8A54B-8FDA-487F-87E8-C407949BCF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9" t="17541" r="14375" b="72586"/>
          <a:stretch/>
        </p:blipFill>
        <p:spPr>
          <a:xfrm>
            <a:off x="5825067" y="8703732"/>
            <a:ext cx="1049868" cy="13542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FE8A54B-8FDA-487F-87E8-C407949BCF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9" t="17541" r="14375" b="72586"/>
          <a:stretch/>
        </p:blipFill>
        <p:spPr>
          <a:xfrm>
            <a:off x="17449800" y="2512832"/>
            <a:ext cx="1049868" cy="135421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FE8A54B-8FDA-487F-87E8-C407949BCF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9" t="17541" r="14375" b="72586"/>
          <a:stretch/>
        </p:blipFill>
        <p:spPr>
          <a:xfrm>
            <a:off x="21336000" y="1877258"/>
            <a:ext cx="1049868" cy="135421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FE8A54B-8FDA-487F-87E8-C407949BCF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9" t="17541" r="14375" b="72586"/>
          <a:stretch/>
        </p:blipFill>
        <p:spPr>
          <a:xfrm>
            <a:off x="13067770" y="2335831"/>
            <a:ext cx="1049868" cy="13542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FE8A54B-8FDA-487F-87E8-C407949BC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11"/>
            <a:ext cx="24384000" cy="13716000"/>
          </a:xfrm>
          <a:prstGeom prst="rect">
            <a:avLst/>
          </a:prstGeom>
        </p:spPr>
      </p:pic>
      <p:sp>
        <p:nvSpPr>
          <p:cNvPr id="68610" name="TextBox 5"/>
          <p:cNvSpPr txBox="1">
            <a:spLocks noChangeArrowheads="1"/>
          </p:cNvSpPr>
          <p:nvPr/>
        </p:nvSpPr>
        <p:spPr bwMode="auto">
          <a:xfrm>
            <a:off x="1468438" y="1200150"/>
            <a:ext cx="12649200" cy="401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Archiving,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now/future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8500" b="1" dirty="0">
              <a:solidFill>
                <a:srgbClr val="11355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68611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FE8A54B-8FDA-487F-87E8-C407949BCF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9" t="17541" r="14375" b="72586"/>
          <a:stretch/>
        </p:blipFill>
        <p:spPr>
          <a:xfrm>
            <a:off x="13118570" y="5648291"/>
            <a:ext cx="1049868" cy="135421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FE8A54B-8FDA-487F-87E8-C407949BCF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9" t="17541" r="14375" b="72586"/>
          <a:stretch/>
        </p:blipFill>
        <p:spPr>
          <a:xfrm>
            <a:off x="10680170" y="4594863"/>
            <a:ext cx="1049868" cy="135421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FE8A54B-8FDA-487F-87E8-C407949BCF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9" t="17541" r="14375" b="72586"/>
          <a:stretch/>
        </p:blipFill>
        <p:spPr>
          <a:xfrm>
            <a:off x="16535400" y="4269473"/>
            <a:ext cx="1049868" cy="135421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6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6"/>
          <a:stretch/>
        </p:blipFill>
        <p:spPr bwMode="auto">
          <a:xfrm>
            <a:off x="0" y="0"/>
            <a:ext cx="243840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1" r="64996" b="15556"/>
          <a:stretch>
            <a:fillRect/>
          </a:stretch>
        </p:blipFill>
        <p:spPr bwMode="auto">
          <a:xfrm>
            <a:off x="0" y="3581400"/>
            <a:ext cx="8534400" cy="800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6" t="32779" r="29054" b="21111"/>
          <a:stretch>
            <a:fillRect/>
          </a:stretch>
        </p:blipFill>
        <p:spPr bwMode="auto">
          <a:xfrm>
            <a:off x="7391400" y="4495800"/>
            <a:ext cx="9906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8" t="28891" r="4678" b="16666"/>
          <a:stretch>
            <a:fillRect/>
          </a:stretch>
        </p:blipFill>
        <p:spPr bwMode="auto">
          <a:xfrm>
            <a:off x="16764000" y="3962400"/>
            <a:ext cx="64770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TextBox 7"/>
          <p:cNvSpPr txBox="1">
            <a:spLocks noChangeArrowheads="1"/>
          </p:cNvSpPr>
          <p:nvPr/>
        </p:nvSpPr>
        <p:spPr bwMode="auto">
          <a:xfrm>
            <a:off x="1762125" y="10882313"/>
            <a:ext cx="5010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7429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latin typeface="Verdana" charset="0"/>
                <a:ea typeface="Verdana" charset="0"/>
                <a:cs typeface="Verdana" charset="0"/>
              </a:rPr>
              <a:t>Make choices in </a:t>
            </a:r>
            <a:br>
              <a:rPr lang="en-US" altLang="en-US" sz="3600" dirty="0">
                <a:latin typeface="Verdana" charset="0"/>
                <a:ea typeface="Verdana" charset="0"/>
                <a:cs typeface="Verdana" charset="0"/>
              </a:rPr>
            </a:br>
            <a:r>
              <a:rPr lang="en-US" altLang="en-US" sz="3600" dirty="0">
                <a:latin typeface="Verdana" charset="0"/>
                <a:ea typeface="Verdana" charset="0"/>
                <a:cs typeface="Verdana" charset="0"/>
              </a:rPr>
              <a:t>the design phase</a:t>
            </a:r>
          </a:p>
        </p:txBody>
      </p:sp>
      <p:sp>
        <p:nvSpPr>
          <p:cNvPr id="72711" name="TextBox 13"/>
          <p:cNvSpPr txBox="1">
            <a:spLocks noChangeArrowheads="1"/>
          </p:cNvSpPr>
          <p:nvPr/>
        </p:nvSpPr>
        <p:spPr bwMode="auto">
          <a:xfrm>
            <a:off x="9842500" y="10887075"/>
            <a:ext cx="45561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7429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latin typeface="Verdana" charset="0"/>
                <a:ea typeface="Verdana" charset="0"/>
                <a:cs typeface="Verdana" charset="0"/>
              </a:rPr>
              <a:t>Think about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latin typeface="Verdana" charset="0"/>
                <a:ea typeface="Verdana" charset="0"/>
                <a:cs typeface="Verdana" charset="0"/>
              </a:rPr>
              <a:t>future use</a:t>
            </a:r>
          </a:p>
        </p:txBody>
      </p:sp>
      <p:sp>
        <p:nvSpPr>
          <p:cNvPr id="72712" name="TextBox 14"/>
          <p:cNvSpPr txBox="1">
            <a:spLocks noChangeArrowheads="1"/>
          </p:cNvSpPr>
          <p:nvPr/>
        </p:nvSpPr>
        <p:spPr bwMode="auto">
          <a:xfrm>
            <a:off x="17467263" y="10820400"/>
            <a:ext cx="52403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74295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latin typeface="Verdana" charset="0"/>
                <a:ea typeface="Verdana" charset="0"/>
                <a:cs typeface="Verdana" charset="0"/>
              </a:rPr>
              <a:t>Look at the future</a:t>
            </a:r>
          </a:p>
        </p:txBody>
      </p:sp>
      <p:sp>
        <p:nvSpPr>
          <p:cNvPr id="72713" name="TextBox 7"/>
          <p:cNvSpPr txBox="1">
            <a:spLocks noChangeArrowheads="1"/>
          </p:cNvSpPr>
          <p:nvPr/>
        </p:nvSpPr>
        <p:spPr bwMode="auto">
          <a:xfrm>
            <a:off x="1206311" y="993517"/>
            <a:ext cx="1315486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Archiving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by design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653B5CD-E6D8-4B65-98C2-AD1AB7C44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76802" name="TextBox 7"/>
          <p:cNvSpPr txBox="1">
            <a:spLocks noChangeArrowheads="1"/>
          </p:cNvSpPr>
          <p:nvPr/>
        </p:nvSpPr>
        <p:spPr bwMode="auto">
          <a:xfrm>
            <a:off x="1752600" y="1458913"/>
            <a:ext cx="108966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2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New information systems</a:t>
            </a:r>
          </a:p>
        </p:txBody>
      </p:sp>
      <p:pic>
        <p:nvPicPr>
          <p:cNvPr id="76803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3ADA32D9-2883-4057-A147-384D383C1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78850" name="TextBox 7"/>
          <p:cNvSpPr txBox="1">
            <a:spLocks noChangeArrowheads="1"/>
          </p:cNvSpPr>
          <p:nvPr/>
        </p:nvSpPr>
        <p:spPr bwMode="auto">
          <a:xfrm>
            <a:off x="1752600" y="1458913"/>
            <a:ext cx="108966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Existing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systems</a:t>
            </a:r>
          </a:p>
        </p:txBody>
      </p:sp>
      <p:pic>
        <p:nvPicPr>
          <p:cNvPr id="78851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097843" y="11811000"/>
            <a:ext cx="934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/>
              <a:t>Inaccessible</a:t>
            </a:r>
            <a:endParaRPr lang="nl-NL" sz="1200" dirty="0"/>
          </a:p>
        </p:txBody>
      </p:sp>
      <p:sp>
        <p:nvSpPr>
          <p:cNvPr id="6" name="Tekstvak 5"/>
          <p:cNvSpPr txBox="1"/>
          <p:nvPr/>
        </p:nvSpPr>
        <p:spPr>
          <a:xfrm rot="841010">
            <a:off x="3779543" y="11766995"/>
            <a:ext cx="934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/>
              <a:t>Inaccessible</a:t>
            </a:r>
            <a:endParaRPr lang="nl-NL" sz="1200" dirty="0"/>
          </a:p>
        </p:txBody>
      </p:sp>
      <p:sp>
        <p:nvSpPr>
          <p:cNvPr id="7" name="Tekstvak 6"/>
          <p:cNvSpPr txBox="1"/>
          <p:nvPr/>
        </p:nvSpPr>
        <p:spPr>
          <a:xfrm>
            <a:off x="7297321" y="11596300"/>
            <a:ext cx="934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/>
              <a:t>Inaccessible</a:t>
            </a:r>
            <a:endParaRPr lang="nl-NL" sz="1200" dirty="0"/>
          </a:p>
        </p:txBody>
      </p:sp>
      <p:sp>
        <p:nvSpPr>
          <p:cNvPr id="8" name="Tekstvak 7"/>
          <p:cNvSpPr txBox="1"/>
          <p:nvPr/>
        </p:nvSpPr>
        <p:spPr>
          <a:xfrm rot="21435241">
            <a:off x="10104143" y="11817479"/>
            <a:ext cx="934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/>
              <a:t>Inaccessible</a:t>
            </a:r>
            <a:endParaRPr lang="nl-NL" sz="1200" dirty="0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EF0DE09-0197-420B-A2CD-8A7D07538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1"/>
            <a:ext cx="24536400" cy="13801725"/>
          </a:xfrm>
          <a:prstGeom prst="rect">
            <a:avLst/>
          </a:prstGeom>
        </p:spPr>
      </p:pic>
      <p:sp>
        <p:nvSpPr>
          <p:cNvPr id="58370" name="TextBox 5"/>
          <p:cNvSpPr txBox="1">
            <a:spLocks noChangeArrowheads="1"/>
          </p:cNvSpPr>
          <p:nvPr/>
        </p:nvSpPr>
        <p:spPr bwMode="auto">
          <a:xfrm>
            <a:off x="1468438" y="1200150"/>
            <a:ext cx="126492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Choices</a:t>
            </a:r>
          </a:p>
        </p:txBody>
      </p:sp>
      <p:pic>
        <p:nvPicPr>
          <p:cNvPr id="58371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815B458-CB2A-4621-9764-A9F04857F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"/>
            <a:ext cx="24384000" cy="13716000"/>
          </a:xfrm>
          <a:prstGeom prst="rect">
            <a:avLst/>
          </a:prstGeom>
        </p:spPr>
      </p:pic>
      <p:sp>
        <p:nvSpPr>
          <p:cNvPr id="80898" name="TextBox 7"/>
          <p:cNvSpPr txBox="1">
            <a:spLocks noChangeArrowheads="1"/>
          </p:cNvSpPr>
          <p:nvPr/>
        </p:nvSpPr>
        <p:spPr bwMode="auto">
          <a:xfrm>
            <a:off x="1752600" y="1458913"/>
            <a:ext cx="108966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Risk analysis</a:t>
            </a:r>
          </a:p>
        </p:txBody>
      </p:sp>
      <p:pic>
        <p:nvPicPr>
          <p:cNvPr id="8089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210050" y="11506200"/>
            <a:ext cx="1752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 err="1"/>
              <a:t>Inaccessible</a:t>
            </a:r>
            <a:endParaRPr lang="nl-NL" sz="2400" b="1" dirty="0"/>
          </a:p>
        </p:txBody>
      </p:sp>
      <p:sp>
        <p:nvSpPr>
          <p:cNvPr id="6" name="Tekstvak 5"/>
          <p:cNvSpPr txBox="1"/>
          <p:nvPr/>
        </p:nvSpPr>
        <p:spPr>
          <a:xfrm rot="1193131">
            <a:off x="7620000" y="11506200"/>
            <a:ext cx="1752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 err="1"/>
              <a:t>Inaccessible</a:t>
            </a:r>
            <a:endParaRPr lang="nl-NL" sz="2400" b="1" dirty="0"/>
          </a:p>
        </p:txBody>
      </p:sp>
      <p:sp>
        <p:nvSpPr>
          <p:cNvPr id="7" name="Tekstvak 6"/>
          <p:cNvSpPr txBox="1"/>
          <p:nvPr/>
        </p:nvSpPr>
        <p:spPr>
          <a:xfrm rot="21119598">
            <a:off x="20650200" y="11549809"/>
            <a:ext cx="1752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 err="1"/>
              <a:t>Inaccessible</a:t>
            </a:r>
            <a:endParaRPr lang="nl-NL" sz="2400" b="1" dirty="0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2413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Box 7"/>
          <p:cNvSpPr txBox="1">
            <a:spLocks noChangeArrowheads="1"/>
          </p:cNvSpPr>
          <p:nvPr/>
        </p:nvSpPr>
        <p:spPr bwMode="auto">
          <a:xfrm>
            <a:off x="14363700" y="3211513"/>
            <a:ext cx="52578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Users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Verdana" charset="0"/>
                <a:ea typeface="Verdana" charset="0"/>
                <a:cs typeface="Verdana" charset="0"/>
              </a:rPr>
              <a:t>Requirements</a:t>
            </a:r>
          </a:p>
        </p:txBody>
      </p:sp>
      <p:sp>
        <p:nvSpPr>
          <p:cNvPr id="74756" name="TextBox 7"/>
          <p:cNvSpPr txBox="1">
            <a:spLocks noChangeArrowheads="1"/>
          </p:cNvSpPr>
          <p:nvPr/>
        </p:nvSpPr>
        <p:spPr bwMode="auto">
          <a:xfrm>
            <a:off x="1752600" y="1458913"/>
            <a:ext cx="108966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Roles</a:t>
            </a:r>
          </a:p>
        </p:txBody>
      </p:sp>
      <p:sp>
        <p:nvSpPr>
          <p:cNvPr id="74757" name="TextBox 7"/>
          <p:cNvSpPr txBox="1">
            <a:spLocks noChangeArrowheads="1"/>
          </p:cNvSpPr>
          <p:nvPr/>
        </p:nvSpPr>
        <p:spPr bwMode="auto">
          <a:xfrm>
            <a:off x="18592800" y="8607425"/>
            <a:ext cx="52578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Designers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Verdana" charset="0"/>
                <a:ea typeface="Verdana" charset="0"/>
                <a:cs typeface="Verdana" charset="0"/>
              </a:rPr>
              <a:t>Solutions</a:t>
            </a:r>
          </a:p>
        </p:txBody>
      </p:sp>
      <p:sp>
        <p:nvSpPr>
          <p:cNvPr id="74758" name="TextBox 7"/>
          <p:cNvSpPr txBox="1">
            <a:spLocks noChangeArrowheads="1"/>
          </p:cNvSpPr>
          <p:nvPr/>
        </p:nvSpPr>
        <p:spPr bwMode="auto">
          <a:xfrm>
            <a:off x="609600" y="8607425"/>
            <a:ext cx="525780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3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Managers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Verdana" charset="0"/>
                <a:ea typeface="Verdana" charset="0"/>
                <a:cs typeface="Verdana" charset="0"/>
              </a:rPr>
              <a:t>Decision making, resources and 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Verdana" charset="0"/>
                <a:ea typeface="Verdana" charset="0"/>
                <a:cs typeface="Verdana" charset="0"/>
              </a:rPr>
              <a:t>monitoring</a:t>
            </a:r>
          </a:p>
        </p:txBody>
      </p:sp>
      <p:sp>
        <p:nvSpPr>
          <p:cNvPr id="74759" name="TextBox 7"/>
          <p:cNvSpPr txBox="1">
            <a:spLocks noChangeArrowheads="1"/>
          </p:cNvSpPr>
          <p:nvPr/>
        </p:nvSpPr>
        <p:spPr bwMode="auto">
          <a:xfrm>
            <a:off x="7697788" y="10820400"/>
            <a:ext cx="8986837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Information managers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Verdana" charset="0"/>
                <a:ea typeface="Verdana" charset="0"/>
                <a:cs typeface="Verdana" charset="0"/>
              </a:rPr>
              <a:t>Intermediate</a:t>
            </a:r>
          </a:p>
        </p:txBody>
      </p:sp>
      <p:pic>
        <p:nvPicPr>
          <p:cNvPr id="74760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C5B3A-06CB-EA1E-1EC0-7CBB80088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Archiving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design scan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D13D8DB-3776-517A-B43B-39C6FCCE1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445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extBox 2"/>
          <p:cNvSpPr txBox="1">
            <a:spLocks noChangeArrowheads="1"/>
          </p:cNvSpPr>
          <p:nvPr/>
        </p:nvSpPr>
        <p:spPr bwMode="auto">
          <a:xfrm>
            <a:off x="5561013" y="4495800"/>
            <a:ext cx="13258800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700" b="1" dirty="0">
                <a:solidFill>
                  <a:srgbClr val="C3DFA4"/>
                </a:solidFill>
                <a:latin typeface="Verdana" charset="0"/>
                <a:ea typeface="Verdana" charset="0"/>
                <a:cs typeface="Verdana" charset="0"/>
              </a:rPr>
              <a:t>What</a:t>
            </a:r>
            <a:r>
              <a:rPr lang="en-US" altLang="en-US" sz="12700" b="1" dirty="0">
                <a:latin typeface="Verdana" charset="0"/>
                <a:ea typeface="Verdana" charset="0"/>
                <a:cs typeface="Verdana" charset="0"/>
              </a:rPr>
              <a:t>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7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is archiving?</a:t>
            </a:r>
          </a:p>
        </p:txBody>
      </p:sp>
      <p:pic>
        <p:nvPicPr>
          <p:cNvPr id="41987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780713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AA41C-0A7B-F80A-9941-CD7DC984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8500" dirty="0">
                <a:solidFill>
                  <a:srgbClr val="113552"/>
                </a:solidFill>
              </a:rPr>
              <a:t>ABD Scan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C898D46-6C77-2514-F1DF-584EC3FEC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0" y="4953001"/>
            <a:ext cx="14173200" cy="6324600"/>
          </a:xfr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F0700B-7A8C-E6DA-61A2-1737ABFAB7D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143000" y="4419600"/>
            <a:ext cx="11201400" cy="861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Five steps:</a:t>
            </a:r>
          </a:p>
          <a:p>
            <a:pPr marL="914400" indent="-914400">
              <a:buFont typeface="+mj-lt"/>
              <a:buAutoNum type="arabicPeriod"/>
            </a:pPr>
            <a:r>
              <a:rPr lang="nl-NL" dirty="0"/>
              <a:t>Setup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preparation</a:t>
            </a:r>
            <a:endParaRPr lang="nl-NL" dirty="0"/>
          </a:p>
          <a:p>
            <a:pPr marL="914400" indent="-914400">
              <a:buFont typeface="+mj-lt"/>
              <a:buAutoNum type="arabicPeriod"/>
            </a:pPr>
            <a:r>
              <a:rPr lang="nl-NL" dirty="0" err="1"/>
              <a:t>Documentation</a:t>
            </a:r>
            <a:endParaRPr lang="nl-NL" dirty="0"/>
          </a:p>
          <a:p>
            <a:pPr marL="914400" indent="-914400">
              <a:buFont typeface="+mj-lt"/>
              <a:buAutoNum type="arabicPeriod"/>
            </a:pPr>
            <a:r>
              <a:rPr lang="nl-NL" dirty="0"/>
              <a:t>Scan checklist</a:t>
            </a:r>
          </a:p>
          <a:p>
            <a:pPr marL="914400" indent="-914400">
              <a:buFont typeface="+mj-lt"/>
              <a:buAutoNum type="arabicPeriod"/>
            </a:pPr>
            <a:r>
              <a:rPr lang="nl-NL" dirty="0"/>
              <a:t>Workshop or interviews</a:t>
            </a:r>
          </a:p>
          <a:p>
            <a:pPr marL="914400" indent="-914400">
              <a:buFont typeface="+mj-lt"/>
              <a:buAutoNum type="arabicPeriod"/>
            </a:pPr>
            <a:r>
              <a:rPr lang="nl-NL" dirty="0" err="1"/>
              <a:t>Conclusions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recommendations</a:t>
            </a: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107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95B7B9-7DC0-649F-712C-E5B52CB6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8500" dirty="0">
                <a:solidFill>
                  <a:srgbClr val="113552"/>
                </a:solidFill>
              </a:rPr>
              <a:t>Step 1: Set up </a:t>
            </a:r>
            <a:r>
              <a:rPr lang="nl-NL" sz="8500" dirty="0" err="1">
                <a:solidFill>
                  <a:srgbClr val="113552"/>
                </a:solidFill>
              </a:rPr>
              <a:t>and</a:t>
            </a:r>
            <a:r>
              <a:rPr lang="nl-NL" sz="8500" dirty="0">
                <a:solidFill>
                  <a:srgbClr val="113552"/>
                </a:solidFill>
              </a:rPr>
              <a:t> </a:t>
            </a:r>
            <a:r>
              <a:rPr lang="nl-NL" sz="8500" dirty="0" err="1">
                <a:solidFill>
                  <a:srgbClr val="113552"/>
                </a:solidFill>
              </a:rPr>
              <a:t>preparations</a:t>
            </a:r>
            <a:endParaRPr lang="nl-NL" sz="8500" dirty="0">
              <a:solidFill>
                <a:srgbClr val="113552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F20978-50A3-D2BB-3D4A-8F6ED8B0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Intake </a:t>
            </a:r>
            <a:r>
              <a:rPr lang="nl-NL" dirty="0" err="1"/>
              <a:t>process</a:t>
            </a:r>
            <a:r>
              <a:rPr lang="nl-NL" dirty="0"/>
              <a:t>:</a:t>
            </a:r>
          </a:p>
          <a:p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scope</a:t>
            </a:r>
          </a:p>
          <a:p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participants</a:t>
            </a:r>
            <a:r>
              <a:rPr lang="nl-NL" dirty="0"/>
              <a:t> </a:t>
            </a:r>
            <a:r>
              <a:rPr lang="nl-NL" dirty="0" err="1"/>
              <a:t>AbD</a:t>
            </a:r>
            <a:r>
              <a:rPr lang="nl-NL" dirty="0"/>
              <a:t> scan</a:t>
            </a:r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secondary</a:t>
            </a:r>
            <a:r>
              <a:rPr lang="nl-NL" dirty="0"/>
              <a:t> users</a:t>
            </a:r>
          </a:p>
          <a:p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(es) </a:t>
            </a:r>
            <a:r>
              <a:rPr lang="nl-NL" dirty="0" err="1"/>
              <a:t>involved</a:t>
            </a:r>
            <a:endParaRPr lang="nl-NL" dirty="0"/>
          </a:p>
          <a:p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information system(s) </a:t>
            </a:r>
            <a:r>
              <a:rPr lang="nl-NL" dirty="0" err="1"/>
              <a:t>involved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8975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074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58913"/>
            <a:ext cx="108966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500" b="1" i="0" u="none" strike="noStrike" kern="1200" cap="none" spc="0" normalizeH="0" baseline="0" noProof="0" dirty="0">
                <a:ln>
                  <a:noFill/>
                </a:ln>
                <a:solidFill>
                  <a:srgbClr val="113552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</a:rPr>
              <a:t>Methodology 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500" b="1" i="0" u="none" strike="noStrike" kern="1200" cap="none" spc="0" normalizeH="0" baseline="0" noProof="0" dirty="0">
                <a:ln>
                  <a:noFill/>
                </a:ln>
                <a:solidFill>
                  <a:srgbClr val="113552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</a:rPr>
              <a:t>canvas</a:t>
            </a:r>
          </a:p>
        </p:txBody>
      </p:sp>
      <p:sp>
        <p:nvSpPr>
          <p:cNvPr id="21" name="Afgeronde rechthoek 20"/>
          <p:cNvSpPr/>
          <p:nvPr/>
        </p:nvSpPr>
        <p:spPr>
          <a:xfrm>
            <a:off x="9372600" y="297180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Users of information</a:t>
            </a:r>
            <a:br>
              <a:rPr kumimoji="0" lang="nl-NL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</a:br>
            <a:r>
              <a:rPr kumimoji="0" lang="nl-NL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Current</a:t>
            </a:r>
            <a: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 </a:t>
            </a:r>
            <a:r>
              <a:rPr kumimoji="0" lang="nl-NL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and</a:t>
            </a:r>
            <a: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 </a:t>
            </a:r>
            <a:r>
              <a:rPr kumimoji="0" lang="nl-NL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future</a:t>
            </a:r>
            <a: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 users</a:t>
            </a:r>
            <a:endParaRPr kumimoji="0" lang="nl-NL" sz="4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 charset="0"/>
            </a:endParaRPr>
          </a:p>
        </p:txBody>
      </p:sp>
      <p:sp>
        <p:nvSpPr>
          <p:cNvPr id="6" name="Afgeronde rechthoek 5"/>
          <p:cNvSpPr/>
          <p:nvPr/>
        </p:nvSpPr>
        <p:spPr>
          <a:xfrm>
            <a:off x="3086099" y="7796510"/>
            <a:ext cx="18364201" cy="48107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Afgeronde rechthoek 13"/>
          <p:cNvSpPr/>
          <p:nvPr/>
        </p:nvSpPr>
        <p:spPr>
          <a:xfrm>
            <a:off x="15392400" y="78777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Applications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Used</a:t>
            </a:r>
            <a: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 to manage information</a:t>
            </a:r>
          </a:p>
        </p:txBody>
      </p:sp>
      <p:sp>
        <p:nvSpPr>
          <p:cNvPr id="15" name="Afgeronde rechthoek 14"/>
          <p:cNvSpPr/>
          <p:nvPr/>
        </p:nvSpPr>
        <p:spPr>
          <a:xfrm>
            <a:off x="9372599" y="78777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Information objects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Created</a:t>
            </a:r>
            <a: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 or received</a:t>
            </a:r>
          </a:p>
        </p:txBody>
      </p:sp>
      <p:sp>
        <p:nvSpPr>
          <p:cNvPr id="16" name="Afgeronde rechthoek 15"/>
          <p:cNvSpPr/>
          <p:nvPr/>
        </p:nvSpPr>
        <p:spPr>
          <a:xfrm>
            <a:off x="3352800" y="78396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Work process</a:t>
            </a:r>
            <a:br>
              <a:rPr kumimoji="0" lang="nl-NL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</a:br>
            <a:r>
              <a:rPr kumimoji="0" lang="nl-NL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Activities</a:t>
            </a:r>
            <a: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 where information is </a:t>
            </a:r>
            <a:r>
              <a:rPr kumimoji="0" lang="nl-NL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created</a:t>
            </a:r>
            <a: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 or</a:t>
            </a:r>
            <a:b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</a:br>
            <a: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charset="0"/>
              </a:rPr>
              <a:t>received</a:t>
            </a:r>
            <a:endParaRPr kumimoji="0" lang="nl-NL" sz="4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 charset="0"/>
            </a:endParaRPr>
          </a:p>
        </p:txBody>
      </p:sp>
      <p:sp>
        <p:nvSpPr>
          <p:cNvPr id="17" name="Wolkvormige toelichting 16"/>
          <p:cNvSpPr/>
          <p:nvPr/>
        </p:nvSpPr>
        <p:spPr>
          <a:xfrm>
            <a:off x="15697200" y="3505200"/>
            <a:ext cx="6934200" cy="3810000"/>
          </a:xfrm>
          <a:prstGeom prst="cloudCallout">
            <a:avLst>
              <a:gd name="adj1" fmla="val -12037"/>
              <a:gd name="adj2" fmla="val 48697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</a:t>
            </a:r>
            <a:r>
              <a:rPr kumimoji="0" lang="nl-NL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Context for change</a:t>
            </a:r>
            <a:br>
              <a:rPr kumimoji="0" lang="nl-NL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nl-NL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Developments</a:t>
            </a:r>
            <a: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NL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causing</a:t>
            </a:r>
            <a: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change in work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processes and/or applications</a:t>
            </a:r>
            <a:endParaRPr kumimoji="0" lang="nl-NL" sz="3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PIJL-RECHTS 17"/>
          <p:cNvSpPr/>
          <p:nvPr/>
        </p:nvSpPr>
        <p:spPr>
          <a:xfrm rot="16200000">
            <a:off x="11791353" y="7562256"/>
            <a:ext cx="801292" cy="459581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PIJL-RECHTS 19"/>
          <p:cNvSpPr/>
          <p:nvPr/>
        </p:nvSpPr>
        <p:spPr>
          <a:xfrm>
            <a:off x="8229600" y="8915400"/>
            <a:ext cx="1676400" cy="609600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</a:p>
        </p:txBody>
      </p:sp>
      <p:sp>
        <p:nvSpPr>
          <p:cNvPr id="22" name="PIJL-RECHTS 21"/>
          <p:cNvSpPr/>
          <p:nvPr/>
        </p:nvSpPr>
        <p:spPr>
          <a:xfrm>
            <a:off x="2706292" y="11658600"/>
            <a:ext cx="7199708" cy="609600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anchor="ctr"/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Arial" charset="0"/>
              </a:rPr>
              <a:t>Input </a:t>
            </a:r>
          </a:p>
        </p:txBody>
      </p:sp>
      <p:sp>
        <p:nvSpPr>
          <p:cNvPr id="23" name="PIJL-LINKS en -RECHTS 22"/>
          <p:cNvSpPr/>
          <p:nvPr/>
        </p:nvSpPr>
        <p:spPr>
          <a:xfrm rot="10800000">
            <a:off x="14782801" y="10163770"/>
            <a:ext cx="976909" cy="428030"/>
          </a:xfrm>
          <a:prstGeom prst="left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418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BCD7B-F926-EA10-EBDA-F0E9622E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8500" dirty="0">
                <a:solidFill>
                  <a:srgbClr val="113552"/>
                </a:solidFill>
              </a:rPr>
              <a:t>Step 2: </a:t>
            </a:r>
            <a:r>
              <a:rPr lang="nl-NL" sz="8500" dirty="0" err="1">
                <a:solidFill>
                  <a:srgbClr val="113552"/>
                </a:solidFill>
              </a:rPr>
              <a:t>Documentation</a:t>
            </a:r>
            <a:endParaRPr lang="nl-NL" sz="8500" dirty="0">
              <a:solidFill>
                <a:srgbClr val="113552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2CB575-F904-8857-05C4-344EDED43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Gather</a:t>
            </a:r>
            <a:r>
              <a:rPr lang="nl-NL" dirty="0"/>
              <a:t> </a:t>
            </a:r>
            <a:r>
              <a:rPr lang="nl-NL" dirty="0" err="1"/>
              <a:t>documentation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:</a:t>
            </a:r>
          </a:p>
          <a:p>
            <a:r>
              <a:rPr lang="nl-NL" dirty="0"/>
              <a:t>Legal </a:t>
            </a:r>
            <a:r>
              <a:rPr lang="nl-NL" dirty="0" err="1"/>
              <a:t>framework</a:t>
            </a:r>
            <a:endParaRPr lang="nl-NL" dirty="0"/>
          </a:p>
          <a:p>
            <a:r>
              <a:rPr lang="nl-NL" dirty="0"/>
              <a:t>Business context</a:t>
            </a:r>
          </a:p>
          <a:p>
            <a:r>
              <a:rPr lang="nl-NL" dirty="0"/>
              <a:t>Technical / system </a:t>
            </a:r>
            <a:r>
              <a:rPr lang="nl-NL" dirty="0" err="1"/>
              <a:t>documentation</a:t>
            </a:r>
            <a:endParaRPr lang="nl-NL" dirty="0"/>
          </a:p>
          <a:p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relevant information</a:t>
            </a:r>
            <a:br>
              <a:rPr lang="nl-NL" dirty="0"/>
            </a:br>
            <a:br>
              <a:rPr lang="nl-NL" dirty="0"/>
            </a:br>
            <a:r>
              <a:rPr lang="nl-NL" i="1" dirty="0" err="1"/>
              <a:t>Examples</a:t>
            </a:r>
            <a:r>
              <a:rPr lang="nl-NL" i="1" dirty="0"/>
              <a:t>: Project </a:t>
            </a:r>
            <a:r>
              <a:rPr lang="nl-NL" i="1" dirty="0" err="1"/>
              <a:t>initiation</a:t>
            </a:r>
            <a:r>
              <a:rPr lang="nl-NL" i="1" dirty="0"/>
              <a:t> </a:t>
            </a:r>
            <a:r>
              <a:rPr lang="nl-NL" i="1" dirty="0" err="1"/>
              <a:t>documents</a:t>
            </a:r>
            <a:r>
              <a:rPr lang="nl-NL" i="1" dirty="0"/>
              <a:t>, </a:t>
            </a:r>
            <a:r>
              <a:rPr lang="nl-NL" i="1" dirty="0" err="1"/>
              <a:t>architecture</a:t>
            </a:r>
            <a:r>
              <a:rPr lang="nl-NL" i="1" dirty="0"/>
              <a:t> </a:t>
            </a:r>
            <a:r>
              <a:rPr lang="nl-NL" i="1" dirty="0" err="1"/>
              <a:t>documents</a:t>
            </a:r>
            <a:r>
              <a:rPr lang="nl-NL" i="1" dirty="0"/>
              <a:t>, </a:t>
            </a:r>
            <a:r>
              <a:rPr lang="nl-NL" i="1" dirty="0" err="1"/>
              <a:t>process</a:t>
            </a:r>
            <a:r>
              <a:rPr lang="nl-NL" i="1" dirty="0"/>
              <a:t> </a:t>
            </a:r>
            <a:r>
              <a:rPr lang="nl-NL" i="1" dirty="0" err="1"/>
              <a:t>descriptions</a:t>
            </a:r>
            <a:r>
              <a:rPr lang="nl-NL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8465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58913"/>
            <a:ext cx="108966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Step 3: </a:t>
            </a:r>
            <a:r>
              <a:rPr lang="en-US" altLang="en-US" sz="8500" b="1" dirty="0" err="1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AbD</a:t>
            </a: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 Checklist</a:t>
            </a:r>
          </a:p>
        </p:txBody>
      </p:sp>
      <p:sp>
        <p:nvSpPr>
          <p:cNvPr id="6" name="Rechthoek 5"/>
          <p:cNvSpPr/>
          <p:nvPr/>
        </p:nvSpPr>
        <p:spPr>
          <a:xfrm>
            <a:off x="3276600" y="4648200"/>
            <a:ext cx="269364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/>
              <a:t>10 </a:t>
            </a:r>
            <a:r>
              <a:rPr lang="nl-NL" sz="3200" dirty="0" err="1"/>
              <a:t>AbD</a:t>
            </a:r>
            <a:r>
              <a:rPr lang="nl-NL" sz="3200" dirty="0"/>
              <a:t> </a:t>
            </a:r>
          </a:p>
          <a:p>
            <a:pPr algn="ctr"/>
            <a:r>
              <a:rPr lang="nl-NL" sz="3200" dirty="0"/>
              <a:t>requirements</a:t>
            </a:r>
          </a:p>
        </p:txBody>
      </p:sp>
      <p:sp>
        <p:nvSpPr>
          <p:cNvPr id="8" name="Rechthoek 7"/>
          <p:cNvSpPr/>
          <p:nvPr/>
        </p:nvSpPr>
        <p:spPr>
          <a:xfrm>
            <a:off x="3276600" y="7696200"/>
            <a:ext cx="269364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 err="1"/>
              <a:t>AbD</a:t>
            </a:r>
            <a:r>
              <a:rPr lang="nl-NL" sz="3200" dirty="0"/>
              <a:t> workshop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7391400" y="5368379"/>
            <a:ext cx="98502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dirty="0"/>
              <a:t>Based on law, regulations, policies</a:t>
            </a:r>
            <a:br>
              <a:rPr lang="nl-NL" sz="4400" dirty="0"/>
            </a:br>
            <a:r>
              <a:rPr lang="nl-NL" sz="2800" i="1" dirty="0"/>
              <a:t>A.o. Requirements for metadata, information model, </a:t>
            </a:r>
            <a:r>
              <a:rPr lang="nl-NL" sz="2800" i="1" dirty="0" err="1"/>
              <a:t>disposal</a:t>
            </a:r>
            <a:r>
              <a:rPr lang="nl-NL" sz="2800" i="1" dirty="0"/>
              <a:t> , etc.</a:t>
            </a:r>
            <a:br>
              <a:rPr lang="nl-NL" sz="2800" i="1" dirty="0"/>
            </a:br>
            <a:r>
              <a:rPr lang="nl-NL" sz="2800" i="1" dirty="0"/>
              <a:t>(</a:t>
            </a:r>
            <a:r>
              <a:rPr lang="nl-NL" sz="2800" i="1" dirty="0" err="1"/>
              <a:t>overview</a:t>
            </a:r>
            <a:r>
              <a:rPr lang="nl-NL" sz="2800" i="1" dirty="0"/>
              <a:t> </a:t>
            </a:r>
            <a:r>
              <a:rPr lang="nl-NL" sz="2800" i="1" dirty="0" err="1"/>
              <a:t>available</a:t>
            </a:r>
            <a:r>
              <a:rPr lang="nl-NL" sz="2800" i="1" dirty="0"/>
              <a:t> on GitHub)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7391400" y="8298359"/>
            <a:ext cx="10890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dirty="0"/>
              <a:t> </a:t>
            </a:r>
            <a:r>
              <a:rPr lang="nl-NL" sz="4400" dirty="0" err="1"/>
              <a:t>Explore</a:t>
            </a:r>
            <a:r>
              <a:rPr lang="nl-NL" sz="4400" dirty="0"/>
              <a:t> user </a:t>
            </a:r>
            <a:r>
              <a:rPr lang="nl-NL" sz="4400" dirty="0" err="1"/>
              <a:t>needs</a:t>
            </a:r>
            <a:r>
              <a:rPr lang="nl-NL" sz="4400" dirty="0"/>
              <a:t> </a:t>
            </a:r>
            <a:r>
              <a:rPr lang="nl-NL" sz="4400" dirty="0" err="1"/>
              <a:t>and</a:t>
            </a:r>
            <a:r>
              <a:rPr lang="nl-NL" sz="4400" dirty="0"/>
              <a:t> </a:t>
            </a:r>
            <a:r>
              <a:rPr lang="nl-NL" sz="4400" dirty="0" err="1"/>
              <a:t>create</a:t>
            </a:r>
            <a:r>
              <a:rPr lang="nl-NL" sz="4400" dirty="0"/>
              <a:t> user awareness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277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ED6AB7C-E7E3-D31F-3DE2-75FD57B5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057400"/>
            <a:ext cx="21031200" cy="1414368"/>
          </a:xfrm>
        </p:spPr>
        <p:txBody>
          <a:bodyPr/>
          <a:lstStyle/>
          <a:p>
            <a:r>
              <a:rPr lang="nl-NL" sz="8500" dirty="0" err="1">
                <a:solidFill>
                  <a:srgbClr val="113552"/>
                </a:solidFill>
              </a:rPr>
              <a:t>Requirement</a:t>
            </a:r>
            <a:r>
              <a:rPr lang="nl-NL" sz="8500" dirty="0">
                <a:solidFill>
                  <a:srgbClr val="113552"/>
                </a:solidFill>
              </a:rPr>
              <a:t>: Formats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6B3BA3E-66AB-899C-52C1-03228FACB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987301" y="137012"/>
            <a:ext cx="5182966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NL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Information model</a:t>
            </a:r>
            <a:endParaRPr kumimoji="0" lang="en-GB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9B24564-9CEF-3FF9-506A-1FA7CFB5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606" y="3886200"/>
            <a:ext cx="16198787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85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56B3BA3E-66AB-899C-52C1-03228FACB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987301" y="137012"/>
            <a:ext cx="5182966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NL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Information model</a:t>
            </a:r>
            <a:endParaRPr kumimoji="0" lang="en-GB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006EF7-C564-9B3E-9F48-76EBFD60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419600"/>
            <a:ext cx="14782800" cy="7285692"/>
          </a:xfrm>
          <a:prstGeom prst="rect">
            <a:avLst/>
          </a:prstGeom>
        </p:spPr>
      </p:pic>
      <p:sp>
        <p:nvSpPr>
          <p:cNvPr id="10" name="Titel 3">
            <a:extLst>
              <a:ext uri="{FF2B5EF4-FFF2-40B4-BE49-F238E27FC236}">
                <a16:creationId xmlns:a16="http://schemas.microsoft.com/office/drawing/2014/main" id="{D9A7344F-BC01-C47B-7E13-18589B06C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057400"/>
            <a:ext cx="21031200" cy="1414368"/>
          </a:xfrm>
        </p:spPr>
        <p:txBody>
          <a:bodyPr/>
          <a:lstStyle/>
          <a:p>
            <a:r>
              <a:rPr lang="nl-NL" sz="8500" dirty="0" err="1">
                <a:solidFill>
                  <a:srgbClr val="113552"/>
                </a:solidFill>
              </a:rPr>
              <a:t>Requirement</a:t>
            </a:r>
            <a:r>
              <a:rPr lang="nl-NL" sz="8500" dirty="0">
                <a:solidFill>
                  <a:srgbClr val="113552"/>
                </a:solidFill>
              </a:rPr>
              <a:t>: Metadata</a:t>
            </a:r>
          </a:p>
        </p:txBody>
      </p:sp>
    </p:spTree>
    <p:extLst>
      <p:ext uri="{BB962C8B-B14F-4D97-AF65-F5344CB8AC3E}">
        <p14:creationId xmlns:p14="http://schemas.microsoft.com/office/powerpoint/2010/main" val="354456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074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496" y="1981200"/>
            <a:ext cx="140208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Step 4: ABD workshop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A423966E-23F0-49F1-AD85-2E4ADF331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496" y="3713404"/>
            <a:ext cx="20689304" cy="871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What is it?</a:t>
            </a: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Methodology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to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obtain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user requirements for (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sustainable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)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accessibility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of information</a:t>
            </a: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Linked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to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ABD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Quality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requirements</a:t>
            </a: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Concrete case,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scoped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Context for change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available</a:t>
            </a: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In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addition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to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the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1o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generic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DUTO requirements</a:t>
            </a: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2774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"/>
            <a:ext cx="24384000" cy="13714285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24384000" cy="13714285"/>
          </a:xfr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96D7CCA2-0730-4DF9-9325-80E20142D6F2}"/>
              </a:ext>
            </a:extLst>
          </p:cNvPr>
          <p:cNvSpPr/>
          <p:nvPr/>
        </p:nvSpPr>
        <p:spPr>
          <a:xfrm>
            <a:off x="9287933" y="4720439"/>
            <a:ext cx="5372103" cy="770618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90285" tIns="145143" rIns="290285" bIns="145143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4400" b="1" kern="0" dirty="0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6300" b="1" kern="0" dirty="0">
                <a:solidFill>
                  <a:schemeClr val="tx1"/>
                </a:solidFill>
              </a:rPr>
              <a:t>Workshop 2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6300" i="1" kern="0" dirty="0">
                <a:solidFill>
                  <a:schemeClr val="tx1"/>
                </a:solidFill>
              </a:rPr>
              <a:t>designers</a:t>
            </a:r>
            <a:br>
              <a:rPr lang="nl-NL" sz="6300" kern="0" dirty="0">
                <a:solidFill>
                  <a:schemeClr val="tx1"/>
                </a:solidFill>
              </a:rPr>
            </a:br>
            <a:endParaRPr lang="nl-NL" sz="6300" kern="0" dirty="0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nl-NL" sz="6300" kern="0" dirty="0">
                <a:solidFill>
                  <a:schemeClr val="tx1"/>
                </a:solidFill>
              </a:rPr>
            </a:br>
            <a:r>
              <a:rPr lang="nl-NL" sz="5100" kern="0" dirty="0">
                <a:solidFill>
                  <a:schemeClr val="tx1"/>
                </a:solidFill>
              </a:rPr>
              <a:t>identification of possible design choices/</a:t>
            </a:r>
            <a:r>
              <a:rPr lang="nl-NL" sz="5100" kern="0" dirty="0" err="1">
                <a:solidFill>
                  <a:schemeClr val="tx1"/>
                </a:solidFill>
              </a:rPr>
              <a:t>measures</a:t>
            </a:r>
            <a:br>
              <a:rPr lang="nl-NL" sz="4400" kern="0" dirty="0">
                <a:solidFill>
                  <a:schemeClr val="tx1"/>
                </a:solidFill>
              </a:rPr>
            </a:br>
            <a:endParaRPr lang="nl-NL" sz="4400" kern="0" dirty="0">
              <a:solidFill>
                <a:schemeClr val="tx1"/>
              </a:solidFill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50E492D-5E23-4A13-9409-6362F55B2C75}"/>
              </a:ext>
            </a:extLst>
          </p:cNvPr>
          <p:cNvSpPr/>
          <p:nvPr/>
        </p:nvSpPr>
        <p:spPr>
          <a:xfrm>
            <a:off x="2387602" y="4720439"/>
            <a:ext cx="5253568" cy="770618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90285" tIns="145143" rIns="290285" bIns="145143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4400" b="1" kern="0" dirty="0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6300" b="1" kern="0" dirty="0">
                <a:solidFill>
                  <a:schemeClr val="tx1"/>
                </a:solidFill>
              </a:rPr>
              <a:t>Workshop 1</a:t>
            </a:r>
            <a:br>
              <a:rPr lang="nl-NL" sz="6300" kern="0" dirty="0">
                <a:solidFill>
                  <a:schemeClr val="tx1"/>
                </a:solidFill>
              </a:rPr>
            </a:br>
            <a:r>
              <a:rPr lang="nl-NL" sz="6300" i="1" kern="0" dirty="0">
                <a:solidFill>
                  <a:schemeClr val="tx1"/>
                </a:solidFill>
              </a:rPr>
              <a:t>users</a:t>
            </a:r>
            <a:br>
              <a:rPr lang="nl-NL" sz="6300" kern="0" dirty="0">
                <a:solidFill>
                  <a:schemeClr val="tx1"/>
                </a:solidFill>
              </a:rPr>
            </a:br>
            <a:endParaRPr lang="nl-NL" sz="6300" kern="0" dirty="0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nl-NL" sz="6300" kern="0" dirty="0">
                <a:solidFill>
                  <a:schemeClr val="tx1"/>
                </a:solidFill>
              </a:rPr>
            </a:br>
            <a:r>
              <a:rPr lang="nl-NL" sz="5100" kern="0" dirty="0">
                <a:solidFill>
                  <a:schemeClr val="tx1"/>
                </a:solidFill>
              </a:rPr>
              <a:t>identification of user requirements</a:t>
            </a:r>
            <a:br>
              <a:rPr lang="nl-NL" sz="4400" kern="0" dirty="0">
                <a:solidFill>
                  <a:schemeClr val="tx1"/>
                </a:solidFill>
              </a:rPr>
            </a:br>
            <a:endParaRPr lang="nl-NL" sz="4400" kern="0" dirty="0">
              <a:solidFill>
                <a:schemeClr val="tx1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9F555F3-2AA2-45A2-B5FB-C6D71BB16959}"/>
              </a:ext>
            </a:extLst>
          </p:cNvPr>
          <p:cNvSpPr/>
          <p:nvPr/>
        </p:nvSpPr>
        <p:spPr>
          <a:xfrm>
            <a:off x="16632784" y="4720439"/>
            <a:ext cx="5456764" cy="770618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90285" tIns="145143" rIns="290285" bIns="145143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4400" b="1" kern="0" dirty="0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6300" b="1" kern="0" dirty="0">
                <a:solidFill>
                  <a:schemeClr val="tx1"/>
                </a:solidFill>
              </a:rPr>
              <a:t>Workshop 3</a:t>
            </a:r>
            <a:br>
              <a:rPr lang="nl-NL" sz="6300" kern="0" dirty="0">
                <a:solidFill>
                  <a:schemeClr val="tx1"/>
                </a:solidFill>
              </a:rPr>
            </a:br>
            <a:r>
              <a:rPr lang="nl-NL" sz="6300" i="1" kern="0" dirty="0">
                <a:solidFill>
                  <a:schemeClr val="tx1"/>
                </a:solidFill>
              </a:rPr>
              <a:t>users and designers</a:t>
            </a:r>
            <a:br>
              <a:rPr lang="nl-NL" sz="6300" kern="0" dirty="0">
                <a:solidFill>
                  <a:schemeClr val="tx1"/>
                </a:solidFill>
              </a:rPr>
            </a:br>
            <a:endParaRPr lang="nl-NL" sz="6300" kern="0" dirty="0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5100" kern="0" dirty="0">
                <a:solidFill>
                  <a:schemeClr val="tx1"/>
                </a:solidFill>
              </a:rPr>
              <a:t>prioritizing design choices/</a:t>
            </a:r>
            <a:r>
              <a:rPr lang="nl-NL" sz="5100" kern="0" dirty="0" err="1">
                <a:solidFill>
                  <a:schemeClr val="tx1"/>
                </a:solidFill>
              </a:rPr>
              <a:t>measures</a:t>
            </a:r>
            <a:r>
              <a:rPr lang="nl-NL" sz="5100" kern="0" dirty="0">
                <a:solidFill>
                  <a:schemeClr val="tx1"/>
                </a:solidFill>
              </a:rPr>
              <a:t> </a:t>
            </a:r>
            <a:endParaRPr lang="nl-NL" sz="5100" b="1" kern="0" dirty="0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6300" b="1" kern="0" dirty="0">
              <a:solidFill>
                <a:schemeClr val="tx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4400" b="1" kern="0" dirty="0">
              <a:solidFill>
                <a:schemeClr val="tx1"/>
              </a:solidFill>
            </a:endParaRP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AA50ED0-E08D-4F0C-9E32-03B4096FEC32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7641175" y="8573525"/>
            <a:ext cx="164676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A1F131D1-6ABB-476B-90DE-3DF70F93BD64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14660048" y="8573525"/>
            <a:ext cx="19727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1366839" y="2971809"/>
            <a:ext cx="21640800" cy="127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857" tIns="54429" rIns="108857" bIns="5442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600" b="1" dirty="0" err="1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AbD</a:t>
            </a:r>
            <a:r>
              <a:rPr lang="en-US" altLang="en-US" sz="76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-scan workshops (Dutch approach)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3894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17"/>
            <a:ext cx="24384000" cy="13714286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15" y="2362200"/>
            <a:ext cx="15015569" cy="1042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923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EC2FCC2-B978-4372-93F7-4721C21E2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4035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752600" y="4648200"/>
            <a:ext cx="7952818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500" b="1" dirty="0">
                <a:solidFill>
                  <a:srgbClr val="1135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 </a:t>
            </a:r>
          </a:p>
          <a:p>
            <a:r>
              <a:rPr lang="nl-NL" sz="8500" b="1" dirty="0">
                <a:solidFill>
                  <a:srgbClr val="1135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storage?</a:t>
            </a:r>
            <a:endParaRPr lang="nl-NL" b="1" dirty="0">
              <a:solidFill>
                <a:srgbClr val="11355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17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58913"/>
            <a:ext cx="108966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ABD users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8610600" y="4724400"/>
            <a:ext cx="2992437" cy="7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4400" b="1" dirty="0"/>
              <a:t>users</a:t>
            </a:r>
          </a:p>
        </p:txBody>
      </p:sp>
      <p:sp>
        <p:nvSpPr>
          <p:cNvPr id="14" name="Rectangle 7"/>
          <p:cNvSpPr/>
          <p:nvPr/>
        </p:nvSpPr>
        <p:spPr>
          <a:xfrm>
            <a:off x="2514600" y="4724400"/>
            <a:ext cx="2992437" cy="7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4400" b="1" dirty="0"/>
              <a:t>creators</a:t>
            </a:r>
          </a:p>
        </p:txBody>
      </p:sp>
      <p:sp>
        <p:nvSpPr>
          <p:cNvPr id="15" name="Rectangle 7"/>
          <p:cNvSpPr/>
          <p:nvPr/>
        </p:nvSpPr>
        <p:spPr>
          <a:xfrm>
            <a:off x="8610600" y="5867400"/>
            <a:ext cx="2992437" cy="7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4400" dirty="0"/>
              <a:t>primary</a:t>
            </a:r>
          </a:p>
        </p:txBody>
      </p:sp>
      <p:sp>
        <p:nvSpPr>
          <p:cNvPr id="16" name="Rectangle 7"/>
          <p:cNvSpPr/>
          <p:nvPr/>
        </p:nvSpPr>
        <p:spPr>
          <a:xfrm>
            <a:off x="8610599" y="6934200"/>
            <a:ext cx="2992437" cy="7762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NL" sz="4400" dirty="0"/>
              <a:t>secondary</a:t>
            </a:r>
          </a:p>
        </p:txBody>
      </p:sp>
      <p:sp>
        <p:nvSpPr>
          <p:cNvPr id="17" name="Multiplication Sign 1"/>
          <p:cNvSpPr/>
          <p:nvPr/>
        </p:nvSpPr>
        <p:spPr>
          <a:xfrm rot="20788623">
            <a:off x="2224879" y="4405501"/>
            <a:ext cx="3571875" cy="145256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18" name="Oval 11"/>
          <p:cNvSpPr/>
          <p:nvPr/>
        </p:nvSpPr>
        <p:spPr>
          <a:xfrm flipV="1">
            <a:off x="8470105" y="6867521"/>
            <a:ext cx="3273425" cy="909645"/>
          </a:xfrm>
          <a:prstGeom prst="ellipse">
            <a:avLst/>
          </a:prstGeom>
          <a:noFill/>
          <a:ln w="152400">
            <a:solidFill>
              <a:srgbClr val="529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 sz="2000"/>
          </a:p>
        </p:txBody>
      </p:sp>
      <p:pic>
        <p:nvPicPr>
          <p:cNvPr id="1026" name="Picture 2" descr="https://cdn2.iconfinder.com/data/icons/user-23/128/User_Grou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724654"/>
            <a:ext cx="3124200" cy="312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2420600" y="7060734"/>
            <a:ext cx="10880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Auditors, lawyers, ombudsman, researchers, customers, FOIA </a:t>
            </a:r>
            <a:r>
              <a:rPr lang="nl-NL" sz="2800" dirty="0" err="1"/>
              <a:t>officers</a:t>
            </a:r>
            <a:r>
              <a:rPr lang="nl-NL" sz="2800" dirty="0"/>
              <a:t>, etc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638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17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58913"/>
            <a:ext cx="108966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ABD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designers</a:t>
            </a:r>
          </a:p>
        </p:txBody>
      </p:sp>
      <p:pic>
        <p:nvPicPr>
          <p:cNvPr id="21" name="Picture 2" descr="Afbeeldingsresultaat voor famous fashion design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7" r="18272"/>
          <a:stretch>
            <a:fillRect/>
          </a:stretch>
        </p:blipFill>
        <p:spPr bwMode="auto">
          <a:xfrm>
            <a:off x="3832257" y="4419599"/>
            <a:ext cx="6835743" cy="757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 descr="Gerelateerde afbeeld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/>
          <a:stretch>
            <a:fillRect/>
          </a:stretch>
        </p:blipFill>
        <p:spPr bwMode="auto">
          <a:xfrm>
            <a:off x="13487400" y="4419599"/>
            <a:ext cx="6781800" cy="750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1855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074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58913"/>
            <a:ext cx="108966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Results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A423966E-23F0-49F1-AD85-2E4ADF331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496" y="3713404"/>
            <a:ext cx="20689304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Awareness,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knowledge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sharing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dialogue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Prioritised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measures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for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improved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accessibility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sustainability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of information within the scope of the scan – Report</a:t>
            </a: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Where priority is based on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desirability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and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feasibility</a:t>
            </a: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Best practices and examples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for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ABD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itself</a:t>
            </a: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017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074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58913"/>
            <a:ext cx="108966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Time for some action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A423966E-23F0-49F1-AD85-2E4ADF331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496" y="3713404"/>
            <a:ext cx="2068930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23966E-23F0-49F1-AD85-2E4ADF331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496" y="3713404"/>
            <a:ext cx="20689304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Practice workshop </a:t>
            </a: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Use cases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based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on past  scans</a:t>
            </a: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Participants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will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represent</a:t>
            </a:r>
            <a:r>
              <a:rPr lang="nl-NL" altLang="en-US" sz="4000" dirty="0">
                <a:latin typeface="Verdana" charset="0"/>
                <a:ea typeface="Verdana" charset="0"/>
                <a:cs typeface="Verdana" charset="0"/>
              </a:rPr>
              <a:t> a user </a:t>
            </a:r>
            <a:r>
              <a:rPr lang="nl-NL" altLang="en-US" sz="4000" dirty="0" err="1">
                <a:latin typeface="Verdana" charset="0"/>
                <a:ea typeface="Verdana" charset="0"/>
                <a:cs typeface="Verdana" charset="0"/>
              </a:rPr>
              <a:t>role</a:t>
            </a: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nl-NL" altLang="en-US" sz="4000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052" name="Picture 4" descr="http://imgz.rgcdn.nl/dd3ab1ee5359484d83bd8494c43a4977/opener/Westerscheldetunnel-foto-OZ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050" y="3352800"/>
            <a:ext cx="9838682" cy="553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7427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58913"/>
            <a:ext cx="10896600" cy="401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Case 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‘Tunnel renovation’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9372600" y="297180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  <a:cs typeface="+mn-cs"/>
              </a:rPr>
              <a:t>Users of information</a:t>
            </a:r>
          </a:p>
        </p:txBody>
      </p:sp>
      <p:sp>
        <p:nvSpPr>
          <p:cNvPr id="20" name="Afgeronde rechthoek 19"/>
          <p:cNvSpPr/>
          <p:nvPr/>
        </p:nvSpPr>
        <p:spPr>
          <a:xfrm>
            <a:off x="3086099" y="7796510"/>
            <a:ext cx="18364201" cy="48107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nl-NL"/>
          </a:p>
        </p:txBody>
      </p:sp>
      <p:sp>
        <p:nvSpPr>
          <p:cNvPr id="21" name="Afgeronde rechthoek 20"/>
          <p:cNvSpPr/>
          <p:nvPr/>
        </p:nvSpPr>
        <p:spPr>
          <a:xfrm>
            <a:off x="15392400" y="78777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  <a:cs typeface="+mn-cs"/>
              </a:rPr>
              <a:t>Applications</a:t>
            </a:r>
          </a:p>
        </p:txBody>
      </p:sp>
      <p:sp>
        <p:nvSpPr>
          <p:cNvPr id="22" name="Afgeronde rechthoek 21"/>
          <p:cNvSpPr/>
          <p:nvPr/>
        </p:nvSpPr>
        <p:spPr>
          <a:xfrm>
            <a:off x="9372599" y="78777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  <a:cs typeface="+mn-cs"/>
              </a:rPr>
              <a:t>Information objects</a:t>
            </a:r>
          </a:p>
        </p:txBody>
      </p:sp>
      <p:sp>
        <p:nvSpPr>
          <p:cNvPr id="23" name="Afgeronde rechthoek 22"/>
          <p:cNvSpPr/>
          <p:nvPr/>
        </p:nvSpPr>
        <p:spPr>
          <a:xfrm>
            <a:off x="3352800" y="78396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  <a:cs typeface="+mn-cs"/>
              </a:rPr>
              <a:t>Work process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sz="2000" b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4" name="Wolkvormige toelichting 23"/>
          <p:cNvSpPr/>
          <p:nvPr/>
        </p:nvSpPr>
        <p:spPr>
          <a:xfrm>
            <a:off x="15697200" y="3505200"/>
            <a:ext cx="6934200" cy="3810000"/>
          </a:xfrm>
          <a:prstGeom prst="cloudCallout">
            <a:avLst>
              <a:gd name="adj1" fmla="val -12037"/>
              <a:gd name="adj2" fmla="val 48697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1600" b="1" kern="0" dirty="0">
                <a:solidFill>
                  <a:prstClr val="black"/>
                </a:solidFill>
                <a:latin typeface="Calibri"/>
                <a:cs typeface="+mn-cs"/>
              </a:rPr>
              <a:t>     </a:t>
            </a:r>
            <a:r>
              <a:rPr lang="nl-NL" sz="3600" b="1" kern="0" dirty="0">
                <a:solidFill>
                  <a:prstClr val="black"/>
                </a:solidFill>
                <a:latin typeface="Calibri"/>
              </a:rPr>
              <a:t>Context for change</a:t>
            </a:r>
          </a:p>
        </p:txBody>
      </p:sp>
      <p:sp>
        <p:nvSpPr>
          <p:cNvPr id="25" name="PIJL-RECHTS 24"/>
          <p:cNvSpPr/>
          <p:nvPr/>
        </p:nvSpPr>
        <p:spPr>
          <a:xfrm rot="16200000">
            <a:off x="11791353" y="7562256"/>
            <a:ext cx="801292" cy="459581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sz="18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26" name="PIJL-RECHTS 25"/>
          <p:cNvSpPr/>
          <p:nvPr/>
        </p:nvSpPr>
        <p:spPr>
          <a:xfrm>
            <a:off x="8229600" y="8915400"/>
            <a:ext cx="1676400" cy="609600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2400" kern="0" dirty="0">
                <a:solidFill>
                  <a:prstClr val="white"/>
                </a:solidFill>
                <a:latin typeface="Calibri"/>
                <a:cs typeface="+mn-cs"/>
              </a:rPr>
              <a:t>output</a:t>
            </a:r>
          </a:p>
        </p:txBody>
      </p:sp>
      <p:sp>
        <p:nvSpPr>
          <p:cNvPr id="27" name="PIJL-RECHTS 26"/>
          <p:cNvSpPr/>
          <p:nvPr/>
        </p:nvSpPr>
        <p:spPr>
          <a:xfrm>
            <a:off x="2706292" y="11658600"/>
            <a:ext cx="7199708" cy="609600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2400" kern="0" dirty="0">
                <a:solidFill>
                  <a:prstClr val="white"/>
                </a:solidFill>
                <a:latin typeface="Calibri"/>
                <a:cs typeface="+mn-cs"/>
              </a:rPr>
              <a:t>Input </a:t>
            </a:r>
          </a:p>
        </p:txBody>
      </p:sp>
      <p:sp>
        <p:nvSpPr>
          <p:cNvPr id="28" name="PIJL-LINKS en -RECHTS 27"/>
          <p:cNvSpPr/>
          <p:nvPr/>
        </p:nvSpPr>
        <p:spPr>
          <a:xfrm rot="10800000">
            <a:off x="14782801" y="10163770"/>
            <a:ext cx="976909" cy="428030"/>
          </a:xfrm>
          <a:prstGeom prst="left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sz="18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16163702" y="4994701"/>
            <a:ext cx="6164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- Program for modernization asset management</a:t>
            </a:r>
            <a:br>
              <a:rPr lang="nl-NL" sz="2400" dirty="0"/>
            </a:br>
            <a:endParaRPr lang="nl-NL" sz="2400" dirty="0"/>
          </a:p>
        </p:txBody>
      </p:sp>
      <p:sp>
        <p:nvSpPr>
          <p:cNvPr id="5" name="Tekstvak 4"/>
          <p:cNvSpPr txBox="1"/>
          <p:nvPr/>
        </p:nvSpPr>
        <p:spPr>
          <a:xfrm>
            <a:off x="9906000" y="4267200"/>
            <a:ext cx="33999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nl-NL" sz="2400" dirty="0" err="1"/>
              <a:t>Constructors</a:t>
            </a:r>
            <a:endParaRPr lang="nl-NL" sz="2400" dirty="0"/>
          </a:p>
          <a:p>
            <a:pPr marL="342900" indent="-342900">
              <a:buFontTx/>
              <a:buChar char="-"/>
            </a:pPr>
            <a:r>
              <a:rPr lang="nl-NL" sz="2400" dirty="0"/>
              <a:t>Project managers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Accountants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Auditors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Contract managers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FOIA </a:t>
            </a:r>
            <a:r>
              <a:rPr lang="nl-NL" sz="2400" dirty="0" err="1"/>
              <a:t>officers</a:t>
            </a:r>
            <a:endParaRPr lang="nl-NL" sz="2400" dirty="0"/>
          </a:p>
          <a:p>
            <a:pPr marL="342900" indent="-342900">
              <a:buFontTx/>
              <a:buChar char="-"/>
            </a:pPr>
            <a:r>
              <a:rPr lang="nl-NL" sz="2400" dirty="0"/>
              <a:t>Asset managers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(</a:t>
            </a:r>
            <a:r>
              <a:rPr lang="nl-NL" sz="2400" dirty="0" err="1"/>
              <a:t>Historical</a:t>
            </a:r>
            <a:r>
              <a:rPr lang="nl-NL" sz="2400" dirty="0"/>
              <a:t>) </a:t>
            </a:r>
            <a:r>
              <a:rPr lang="nl-NL" sz="2400" dirty="0" err="1"/>
              <a:t>researchers</a:t>
            </a:r>
            <a:endParaRPr lang="nl-NL" sz="2400" dirty="0"/>
          </a:p>
          <a:p>
            <a:pPr marL="342900" indent="-342900">
              <a:buFontTx/>
              <a:buChar char="-"/>
            </a:pPr>
            <a:endParaRPr lang="nl-NL" sz="2400" dirty="0"/>
          </a:p>
          <a:p>
            <a:pPr marL="342900" indent="-342900">
              <a:buFontTx/>
              <a:buChar char="-"/>
            </a:pPr>
            <a:endParaRPr lang="nl-NL" sz="2400" dirty="0"/>
          </a:p>
        </p:txBody>
      </p:sp>
      <p:sp>
        <p:nvSpPr>
          <p:cNvPr id="6" name="Tekstvak 5"/>
          <p:cNvSpPr txBox="1"/>
          <p:nvPr/>
        </p:nvSpPr>
        <p:spPr>
          <a:xfrm>
            <a:off x="3936799" y="9350276"/>
            <a:ext cx="36432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Project ‘Tunnel </a:t>
            </a:r>
            <a:r>
              <a:rPr lang="nl-NL" sz="2400" dirty="0" err="1"/>
              <a:t>renovation</a:t>
            </a:r>
            <a:r>
              <a:rPr lang="nl-NL" sz="2400" dirty="0"/>
              <a:t>’:</a:t>
            </a:r>
          </a:p>
          <a:p>
            <a:pPr marL="285750" indent="-285750">
              <a:buFontTx/>
              <a:buChar char="-"/>
            </a:pPr>
            <a:r>
              <a:rPr lang="nl-NL" sz="2400" dirty="0" err="1"/>
              <a:t>Decision</a:t>
            </a:r>
            <a:r>
              <a:rPr lang="nl-NL" sz="2400" dirty="0"/>
              <a:t> making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Project management</a:t>
            </a:r>
          </a:p>
          <a:p>
            <a:pPr marL="285750" indent="-285750">
              <a:buFontTx/>
              <a:buChar char="-"/>
            </a:pPr>
            <a:r>
              <a:rPr lang="nl-NL" sz="2400" dirty="0" err="1"/>
              <a:t>Tendering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 err="1"/>
              <a:t>Bookkeeping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etc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0363200" y="9144000"/>
            <a:ext cx="346896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400" dirty="0" err="1"/>
              <a:t>Decisions</a:t>
            </a:r>
            <a:r>
              <a:rPr lang="nl-NL" sz="2400" dirty="0"/>
              <a:t>, reports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Designs/</a:t>
            </a:r>
            <a:r>
              <a:rPr lang="nl-NL" sz="2400" dirty="0" err="1"/>
              <a:t>drawings</a:t>
            </a:r>
            <a:r>
              <a:rPr lang="nl-NL" sz="2400" dirty="0"/>
              <a:t>/</a:t>
            </a:r>
            <a:r>
              <a:rPr lang="nl-NL" sz="2400" dirty="0" err="1"/>
              <a:t>maps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Development </a:t>
            </a:r>
            <a:r>
              <a:rPr lang="nl-NL" sz="2400" dirty="0" err="1"/>
              <a:t>plans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FOIA </a:t>
            </a:r>
            <a:r>
              <a:rPr lang="nl-NL" sz="2400" dirty="0" err="1"/>
              <a:t>requests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Tenders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Offers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Budgets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Research </a:t>
            </a:r>
            <a:r>
              <a:rPr lang="nl-NL" sz="2400" dirty="0" err="1"/>
              <a:t>reports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 err="1"/>
              <a:t>Contracts</a:t>
            </a:r>
            <a:endParaRPr lang="nl-NL" sz="2400" dirty="0"/>
          </a:p>
        </p:txBody>
      </p:sp>
      <p:sp>
        <p:nvSpPr>
          <p:cNvPr id="29" name="Tekstvak 28"/>
          <p:cNvSpPr txBox="1"/>
          <p:nvPr/>
        </p:nvSpPr>
        <p:spPr>
          <a:xfrm>
            <a:off x="16553518" y="9165610"/>
            <a:ext cx="45084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400" dirty="0"/>
              <a:t>Document management system 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Contract management systems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Email (Outlook)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CAD-CAM systems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Project planning systems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Network shares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9137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"/>
            <a:ext cx="24384000" cy="13714285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24384000" cy="13714285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3054431"/>
            <a:ext cx="18211799" cy="140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Requirements – user stories</a:t>
            </a:r>
          </a:p>
        </p:txBody>
      </p:sp>
      <p:sp>
        <p:nvSpPr>
          <p:cNvPr id="16" name="Rechthoek 15"/>
          <p:cNvSpPr/>
          <p:nvPr/>
        </p:nvSpPr>
        <p:spPr>
          <a:xfrm>
            <a:off x="4245472" y="4635448"/>
            <a:ext cx="16705856" cy="8448939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0" tIns="960000" rtlCol="0" anchor="t"/>
          <a:lstStyle/>
          <a:p>
            <a:endParaRPr lang="nl-NL" sz="9600" b="1" dirty="0">
              <a:solidFill>
                <a:schemeClr val="tx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Rechthoek 2"/>
          <p:cNvSpPr/>
          <p:nvPr/>
        </p:nvSpPr>
        <p:spPr>
          <a:xfrm rot="21276643">
            <a:off x="3742930" y="5032366"/>
            <a:ext cx="19573184" cy="6759299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0" tIns="960000" rtlCol="0" anchor="t"/>
          <a:lstStyle/>
          <a:p>
            <a:r>
              <a:rPr lang="nl-NL" sz="9600" b="1" u="sng" dirty="0">
                <a:solidFill>
                  <a:schemeClr val="tx1"/>
                </a:solidFill>
                <a:latin typeface="Freestyle Script" panose="030804020302050B0404" pitchFamily="66" charset="0"/>
              </a:rPr>
              <a:t>As:</a:t>
            </a:r>
            <a:r>
              <a:rPr lang="nl-NL" sz="9600" b="1" dirty="0">
                <a:solidFill>
                  <a:schemeClr val="tx1"/>
                </a:solidFill>
                <a:latin typeface="Freestyle Script" panose="030804020302050B0404" pitchFamily="66" charset="0"/>
              </a:rPr>
              <a:t> 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&lt;</a:t>
            </a:r>
            <a:r>
              <a:rPr lang="nl-NL" sz="9600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Role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&gt;</a:t>
            </a:r>
          </a:p>
          <a:p>
            <a:r>
              <a:rPr lang="nl-NL" sz="9600" b="1" u="sng" dirty="0">
                <a:solidFill>
                  <a:schemeClr val="tx1"/>
                </a:solidFill>
                <a:latin typeface="Freestyle Script" panose="030804020302050B0404" pitchFamily="66" charset="0"/>
              </a:rPr>
              <a:t>I want: 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&lt;</a:t>
            </a:r>
            <a:r>
              <a:rPr lang="nl-NL" sz="9600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Requirement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&gt;</a:t>
            </a:r>
            <a:endParaRPr lang="nl-NL" sz="9600" b="1" dirty="0">
              <a:solidFill>
                <a:schemeClr val="tx1"/>
              </a:solidFill>
              <a:latin typeface="Freestyle Script" panose="030804020302050B0404" pitchFamily="66" charset="0"/>
            </a:endParaRPr>
          </a:p>
          <a:p>
            <a:r>
              <a:rPr lang="nl-NL" sz="9600" b="1" u="sng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so</a:t>
            </a:r>
            <a:r>
              <a:rPr lang="nl-NL" sz="9600" b="1" u="sng" dirty="0">
                <a:solidFill>
                  <a:schemeClr val="tx1"/>
                </a:solidFill>
                <a:latin typeface="Freestyle Script" panose="030804020302050B0404" pitchFamily="66" charset="0"/>
              </a:rPr>
              <a:t>: </a:t>
            </a:r>
            <a:r>
              <a:rPr lang="nl-NL" sz="9600" u="sng" dirty="0">
                <a:solidFill>
                  <a:schemeClr val="tx1"/>
                </a:solidFill>
                <a:latin typeface="Freestyle Script" panose="030804020302050B0404" pitchFamily="66" charset="0"/>
              </a:rPr>
              <a:t>&lt;</a:t>
            </a:r>
            <a:r>
              <a:rPr lang="nl-NL" sz="9600" u="sng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Result</a:t>
            </a:r>
            <a:r>
              <a:rPr lang="nl-NL" sz="9600" u="sng" dirty="0">
                <a:solidFill>
                  <a:schemeClr val="tx1"/>
                </a:solidFill>
                <a:latin typeface="Freestyle Script" panose="030804020302050B0404" pitchFamily="66" charset="0"/>
              </a:rPr>
              <a:t>&gt;</a:t>
            </a:r>
            <a:endParaRPr lang="nl-NL" sz="9600" dirty="0">
              <a:solidFill>
                <a:schemeClr val="tx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7" name="Rechthoek 16"/>
          <p:cNvSpPr/>
          <p:nvPr/>
        </p:nvSpPr>
        <p:spPr>
          <a:xfrm rot="21350718">
            <a:off x="5774647" y="5371061"/>
            <a:ext cx="16705856" cy="6432171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0" tIns="960000" rtlCol="0" anchor="t"/>
          <a:lstStyle/>
          <a:p>
            <a:r>
              <a:rPr lang="nl-NL" sz="9600" b="1" u="sng" dirty="0">
                <a:solidFill>
                  <a:schemeClr val="tx1"/>
                </a:solidFill>
                <a:latin typeface="Freestyle Script" panose="030804020302050B0404" pitchFamily="66" charset="0"/>
              </a:rPr>
              <a:t>As: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a contract manager </a:t>
            </a:r>
          </a:p>
          <a:p>
            <a:r>
              <a:rPr lang="nl-NL" sz="9600" b="1" u="sng" dirty="0">
                <a:solidFill>
                  <a:schemeClr val="tx1"/>
                </a:solidFill>
                <a:latin typeface="Freestyle Script" panose="030804020302050B0404" pitchFamily="66" charset="0"/>
              </a:rPr>
              <a:t>I want: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 a </a:t>
            </a:r>
            <a:r>
              <a:rPr lang="nl-NL" sz="9600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clear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</a:t>
            </a:r>
            <a:r>
              <a:rPr lang="nl-NL" sz="9600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overview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of </a:t>
            </a:r>
            <a:r>
              <a:rPr lang="nl-NL" sz="9600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all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</a:t>
            </a:r>
            <a:r>
              <a:rPr lang="nl-NL" sz="9600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contracts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</a:t>
            </a:r>
            <a:r>
              <a:rPr lang="nl-NL" sz="9600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and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</a:t>
            </a:r>
            <a:r>
              <a:rPr lang="nl-NL" sz="9600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their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</a:t>
            </a:r>
            <a:r>
              <a:rPr lang="nl-NL" sz="9600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expiry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dates</a:t>
            </a:r>
            <a:endParaRPr lang="nl-NL" sz="9600" b="1" dirty="0">
              <a:solidFill>
                <a:schemeClr val="tx1"/>
              </a:solidFill>
              <a:latin typeface="Freestyle Script" panose="030804020302050B0404" pitchFamily="66" charset="0"/>
            </a:endParaRPr>
          </a:p>
          <a:p>
            <a:r>
              <a:rPr lang="nl-NL" sz="9600" b="1" u="sng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so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: I </a:t>
            </a:r>
            <a:r>
              <a:rPr lang="nl-NL" sz="9600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can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take </a:t>
            </a:r>
            <a:r>
              <a:rPr lang="nl-NL" sz="9600" dirty="0" err="1">
                <a:solidFill>
                  <a:schemeClr val="tx1"/>
                </a:solidFill>
                <a:latin typeface="Freestyle Script" panose="030804020302050B0404" pitchFamily="66" charset="0"/>
              </a:rPr>
              <a:t>necessary</a:t>
            </a:r>
            <a:r>
              <a:rPr lang="nl-NL" sz="9600" dirty="0">
                <a:solidFill>
                  <a:schemeClr val="tx1"/>
                </a:solidFill>
                <a:latin typeface="Freestyle Script" panose="030804020302050B0404" pitchFamily="66" charset="0"/>
              </a:rPr>
              <a:t> actions in time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34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"/>
            <a:ext cx="24384000" cy="13714285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24384000" cy="13714285"/>
          </a:xfr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366837" y="2971801"/>
            <a:ext cx="21640800" cy="1405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33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User requirements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656B504-B842-7D78-43A1-9A3CE6DFC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138" y="5410199"/>
            <a:ext cx="16281176" cy="3000375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9FC617E-6BD0-41E2-99EE-588FE5CC84EA}"/>
              </a:ext>
            </a:extLst>
          </p:cNvPr>
          <p:cNvSpPr txBox="1"/>
          <p:nvPr/>
        </p:nvSpPr>
        <p:spPr>
          <a:xfrm>
            <a:off x="2286000" y="9443523"/>
            <a:ext cx="175029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Each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requirement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will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related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one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or more of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the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characteristics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sustainable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accessible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Users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will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prioritize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requirements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5054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58913"/>
            <a:ext cx="108966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500" b="1" i="0" u="none" strike="noStrike" kern="1200" cap="none" spc="0" normalizeH="0" baseline="0" noProof="0" dirty="0">
                <a:ln>
                  <a:noFill/>
                </a:ln>
                <a:solidFill>
                  <a:srgbClr val="113552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</a:rPr>
              <a:t>Examples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219200" y="3352800"/>
            <a:ext cx="10060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Arial" charset="0"/>
              </a:rPr>
              <a:t>Some of the user requirements Piet Heintunnel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pic>
        <p:nvPicPr>
          <p:cNvPr id="2050" name="Picture 2" descr="Image result for piet heintunne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1592522"/>
            <a:ext cx="7696200" cy="534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" name="Tabel 29"/>
          <p:cNvGraphicFramePr>
            <a:graphicFrameLocks noGrp="1"/>
          </p:cNvGraphicFramePr>
          <p:nvPr/>
        </p:nvGraphicFramePr>
        <p:xfrm>
          <a:off x="1219200" y="4419600"/>
          <a:ext cx="12931775" cy="7924801"/>
        </p:xfrm>
        <a:graphic>
          <a:graphicData uri="http://schemas.openxmlformats.org/drawingml/2006/table">
            <a:tbl>
              <a:tblPr/>
              <a:tblGrid>
                <a:gridCol w="969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1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5150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G1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(Version)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history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of information objects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can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be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obtained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,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depending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on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relevance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150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G2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Information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about</a:t>
                      </a:r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the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dialogue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between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political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decision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making and technical planning and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execution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will be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captured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and managed.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150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G3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Information is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available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in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sustainable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file formats.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Especially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modelling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information.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094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G4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Accurate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and complete metadata is should be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applied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to information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264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G5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Information objects are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available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independent of data hosting and software systems (no vendor lock-in)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1204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G6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Information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can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be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searched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in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conjunction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of its context. For example, a contract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can’t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be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interpreted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without the context.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635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G7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All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stakeholders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can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access relevant information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948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G8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There is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a legend of technical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terms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and systems in use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948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G9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 user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can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rely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on information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being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complete and up to date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70108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G10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Project members have received proper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instructions</a:t>
                      </a:r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on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what</a:t>
                      </a:r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they</a:t>
                      </a:r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need</a:t>
                      </a:r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to do te keep information accessible in a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sustainable</a:t>
                      </a:r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way.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85150">
                <a:tc>
                  <a:txBody>
                    <a:bodyPr/>
                    <a:lstStyle/>
                    <a:p>
                      <a:pPr algn="l" fontAlgn="t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G11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Proper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search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functionality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is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available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to  search for information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accross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multiple systems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25062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11358"/>
            <a:ext cx="126492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113552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</a:rPr>
              <a:t>Translating requirements into proposed measures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653716" y="4741026"/>
            <a:ext cx="128204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Arial" charset="0"/>
              </a:rPr>
              <a:t>Some of the proposed </a:t>
            </a:r>
            <a:r>
              <a:rPr kumimoji="0" lang="nl-NL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Arial" charset="0"/>
              </a:rPr>
              <a:t>measures</a:t>
            </a:r>
            <a:r>
              <a:rPr kumimoji="0" lang="nl-NL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Arial" charset="0"/>
              </a:rPr>
              <a:t> </a:t>
            </a:r>
            <a:r>
              <a:rPr kumimoji="0" lang="nl-NL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Arial" charset="0"/>
              </a:rPr>
              <a:t>for</a:t>
            </a:r>
            <a:r>
              <a:rPr kumimoji="0" lang="nl-NL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cs typeface="Arial" charset="0"/>
              </a:rPr>
              <a:t> the Piet Heintunnel case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cs typeface="Arial" charset="0"/>
            </a:endParaRPr>
          </a:p>
        </p:txBody>
      </p:sp>
      <p:pic>
        <p:nvPicPr>
          <p:cNvPr id="2050" name="Picture 2" descr="Image result for piet heintunne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1592522"/>
            <a:ext cx="7696200" cy="534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" name="Tabel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739235"/>
              </p:ext>
            </p:extLst>
          </p:nvPr>
        </p:nvGraphicFramePr>
        <p:xfrm>
          <a:off x="1752600" y="6073977"/>
          <a:ext cx="11961890" cy="5224336"/>
        </p:xfrm>
        <a:graphic>
          <a:graphicData uri="http://schemas.openxmlformats.org/drawingml/2006/table">
            <a:tbl>
              <a:tblPr/>
              <a:tblGrid>
                <a:gridCol w="1196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5150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Prescribe</a:t>
                      </a:r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the use of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‘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sustainable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’ file formats,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develop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viewers for relevant formats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150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Use persistent identifiers for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each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information object and asset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150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Add relations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to other assets in metadata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094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Create</a:t>
                      </a:r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an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overall information model 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264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Design and 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implement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central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access to information via search </a:t>
                      </a:r>
                      <a:r>
                        <a:rPr lang="nl-NL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functionality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264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Include location data in metadata of all assets</a:t>
                      </a: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264">
                <a:tc>
                  <a:txBody>
                    <a:bodyPr/>
                    <a:lstStyle/>
                    <a:p>
                      <a:pPr algn="l" fontAlgn="t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(</a:t>
                      </a:r>
                      <a:r>
                        <a:rPr lang="nl-NL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future</a:t>
                      </a:r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)</a:t>
                      </a:r>
                      <a:r>
                        <a:rPr lang="nl-NL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separate data from business applications</a:t>
                      </a:r>
                      <a:endParaRPr lang="nl-NL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7207" marR="7207" marT="7207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kstvak 2">
            <a:extLst>
              <a:ext uri="{FF2B5EF4-FFF2-40B4-BE49-F238E27FC236}">
                <a16:creationId xmlns:a16="http://schemas.microsoft.com/office/drawing/2014/main" id="{A5F9C0A4-67E3-9BDE-3074-ADCD0CF0AA92}"/>
              </a:ext>
            </a:extLst>
          </p:cNvPr>
          <p:cNvSpPr txBox="1"/>
          <p:nvPr/>
        </p:nvSpPr>
        <p:spPr>
          <a:xfrm>
            <a:off x="15011400" y="9599917"/>
            <a:ext cx="94925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Requirements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with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highest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priority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will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looked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at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Measures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may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technical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functional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/or </a:t>
            </a:r>
            <a:b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organizational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Measures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may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cover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one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or more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Feasibility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of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measures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will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looked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at in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third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workshop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6177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C94A4-D4E8-9345-5D2C-DBAD0D95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8500" dirty="0">
                <a:solidFill>
                  <a:srgbClr val="113552"/>
                </a:solidFill>
              </a:rPr>
              <a:t>Proposed </a:t>
            </a:r>
            <a:r>
              <a:rPr lang="nl-NL" sz="8500" dirty="0" err="1">
                <a:solidFill>
                  <a:srgbClr val="113552"/>
                </a:solidFill>
              </a:rPr>
              <a:t>measures</a:t>
            </a:r>
            <a:r>
              <a:rPr lang="nl-NL" sz="8500" dirty="0">
                <a:solidFill>
                  <a:srgbClr val="113552"/>
                </a:solidFill>
              </a:rPr>
              <a:t>: </a:t>
            </a:r>
            <a:r>
              <a:rPr lang="nl-NL" sz="8500" dirty="0" err="1">
                <a:solidFill>
                  <a:srgbClr val="113552"/>
                </a:solidFill>
              </a:rPr>
              <a:t>desirability</a:t>
            </a:r>
            <a:r>
              <a:rPr lang="nl-NL" sz="8500" dirty="0">
                <a:solidFill>
                  <a:srgbClr val="113552"/>
                </a:solidFill>
              </a:rPr>
              <a:t> vs. </a:t>
            </a:r>
            <a:r>
              <a:rPr lang="nl-NL" sz="8500" dirty="0" err="1">
                <a:solidFill>
                  <a:srgbClr val="113552"/>
                </a:solidFill>
              </a:rPr>
              <a:t>feasibility</a:t>
            </a:r>
            <a:endParaRPr lang="nl-NL" sz="8500" dirty="0">
              <a:solidFill>
                <a:srgbClr val="113552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81A9AB-8DE9-1AED-0FA6-FA97ACD7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343400"/>
            <a:ext cx="15057141" cy="555783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1F63612-BDC9-0045-9A77-23826F4B0AD8}"/>
              </a:ext>
            </a:extLst>
          </p:cNvPr>
          <p:cNvSpPr txBox="1"/>
          <p:nvPr/>
        </p:nvSpPr>
        <p:spPr>
          <a:xfrm>
            <a:off x="2057400" y="10668000"/>
            <a:ext cx="1753415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Scores are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given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by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participants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from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both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workshops,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using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scrum poker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Score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reflects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average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score by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participants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Dialogue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between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participants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when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there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is a large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deviation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in scores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a proposed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measure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afterwards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poker cards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will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used</a:t>
            </a:r>
            <a:r>
              <a:rPr lang="nl-NL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nl-NL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again</a:t>
            </a:r>
            <a:endParaRPr lang="nl-NL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789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CCDCC6C-8375-423D-A81F-16DD2470A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4034" name="TextBox 8"/>
          <p:cNvSpPr txBox="1">
            <a:spLocks noChangeArrowheads="1"/>
          </p:cNvSpPr>
          <p:nvPr/>
        </p:nvSpPr>
        <p:spPr bwMode="auto">
          <a:xfrm>
            <a:off x="1468438" y="3755916"/>
            <a:ext cx="9580562" cy="401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Accessible and sustainable information </a:t>
            </a:r>
          </a:p>
        </p:txBody>
      </p:sp>
      <p:pic>
        <p:nvPicPr>
          <p:cNvPr id="44035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1166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36385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58915"/>
            <a:ext cx="108966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Case 2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9372600" y="297180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</a:rPr>
              <a:t>Users of information</a:t>
            </a:r>
          </a:p>
        </p:txBody>
      </p:sp>
      <p:sp>
        <p:nvSpPr>
          <p:cNvPr id="20" name="Afgeronde rechthoek 19"/>
          <p:cNvSpPr/>
          <p:nvPr/>
        </p:nvSpPr>
        <p:spPr>
          <a:xfrm>
            <a:off x="3086101" y="7796510"/>
            <a:ext cx="18364202" cy="48107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nl-NL"/>
          </a:p>
        </p:txBody>
      </p:sp>
      <p:sp>
        <p:nvSpPr>
          <p:cNvPr id="21" name="Afgeronde rechthoek 20"/>
          <p:cNvSpPr/>
          <p:nvPr/>
        </p:nvSpPr>
        <p:spPr>
          <a:xfrm>
            <a:off x="15392400" y="78777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</a:rPr>
              <a:t>Applications</a:t>
            </a:r>
          </a:p>
        </p:txBody>
      </p:sp>
      <p:sp>
        <p:nvSpPr>
          <p:cNvPr id="22" name="Afgeronde rechthoek 21"/>
          <p:cNvSpPr/>
          <p:nvPr/>
        </p:nvSpPr>
        <p:spPr>
          <a:xfrm>
            <a:off x="9372600" y="78777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</a:rPr>
              <a:t>Information objects</a:t>
            </a:r>
          </a:p>
        </p:txBody>
      </p:sp>
      <p:sp>
        <p:nvSpPr>
          <p:cNvPr id="23" name="Afgeronde rechthoek 22"/>
          <p:cNvSpPr/>
          <p:nvPr/>
        </p:nvSpPr>
        <p:spPr>
          <a:xfrm>
            <a:off x="3352800" y="78396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</a:rPr>
              <a:t>Work process</a:t>
            </a:r>
          </a:p>
          <a:p>
            <a:pPr algn="ctr">
              <a:defRPr/>
            </a:pPr>
            <a:endParaRPr lang="nl-NL" sz="20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Wolkvormige toelichting 23"/>
          <p:cNvSpPr/>
          <p:nvPr/>
        </p:nvSpPr>
        <p:spPr>
          <a:xfrm>
            <a:off x="15697200" y="3505200"/>
            <a:ext cx="6934200" cy="3810000"/>
          </a:xfrm>
          <a:prstGeom prst="cloudCallout">
            <a:avLst>
              <a:gd name="adj1" fmla="val -12037"/>
              <a:gd name="adj2" fmla="val 48697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nl-NL" sz="1600" b="1" kern="0" dirty="0">
                <a:solidFill>
                  <a:prstClr val="black"/>
                </a:solidFill>
                <a:latin typeface="Calibri"/>
              </a:rPr>
              <a:t>     </a:t>
            </a:r>
            <a:r>
              <a:rPr lang="nl-NL" sz="3600" b="1" kern="0" dirty="0">
                <a:solidFill>
                  <a:prstClr val="black"/>
                </a:solidFill>
                <a:latin typeface="Calibri"/>
              </a:rPr>
              <a:t>Context for change</a:t>
            </a:r>
          </a:p>
        </p:txBody>
      </p:sp>
      <p:sp>
        <p:nvSpPr>
          <p:cNvPr id="25" name="PIJL-RECHTS 24"/>
          <p:cNvSpPr/>
          <p:nvPr/>
        </p:nvSpPr>
        <p:spPr>
          <a:xfrm rot="16200000">
            <a:off x="11791354" y="7562257"/>
            <a:ext cx="801292" cy="459582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nl-NL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PIJL-RECHTS 25"/>
          <p:cNvSpPr/>
          <p:nvPr/>
        </p:nvSpPr>
        <p:spPr>
          <a:xfrm>
            <a:off x="8229600" y="8915400"/>
            <a:ext cx="1676400" cy="609600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nl-NL" sz="2400" kern="0" dirty="0">
                <a:solidFill>
                  <a:prstClr val="white"/>
                </a:solidFill>
                <a:latin typeface="Calibri"/>
              </a:rPr>
              <a:t>output</a:t>
            </a:r>
          </a:p>
        </p:txBody>
      </p:sp>
      <p:sp>
        <p:nvSpPr>
          <p:cNvPr id="27" name="PIJL-RECHTS 26"/>
          <p:cNvSpPr/>
          <p:nvPr/>
        </p:nvSpPr>
        <p:spPr>
          <a:xfrm>
            <a:off x="2706292" y="11658600"/>
            <a:ext cx="7199708" cy="609600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anchor="ctr"/>
          <a:lstStyle/>
          <a:p>
            <a:pPr algn="r">
              <a:defRPr/>
            </a:pPr>
            <a:r>
              <a:rPr lang="nl-NL" sz="2400" kern="0" dirty="0">
                <a:solidFill>
                  <a:prstClr val="white"/>
                </a:solidFill>
                <a:latin typeface="Calibri"/>
              </a:rPr>
              <a:t>Input </a:t>
            </a:r>
          </a:p>
        </p:txBody>
      </p:sp>
      <p:sp>
        <p:nvSpPr>
          <p:cNvPr id="28" name="PIJL-LINKS en -RECHTS 27"/>
          <p:cNvSpPr/>
          <p:nvPr/>
        </p:nvSpPr>
        <p:spPr>
          <a:xfrm rot="10800000">
            <a:off x="14782803" y="10163771"/>
            <a:ext cx="976910" cy="428030"/>
          </a:xfrm>
          <a:prstGeom prst="left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nl-NL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1600201" y="4267201"/>
            <a:ext cx="53319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Case:</a:t>
            </a:r>
          </a:p>
          <a:p>
            <a:r>
              <a:rPr lang="nl-NL" sz="4000" dirty="0"/>
              <a:t>Municipality of ‘</a:t>
            </a:r>
            <a:r>
              <a:rPr lang="nl-NL" sz="4000" dirty="0" err="1"/>
              <a:t>Corbulo</a:t>
            </a:r>
            <a:r>
              <a:rPr lang="nl-NL" sz="4000" dirty="0"/>
              <a:t>’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6163702" y="4994703"/>
            <a:ext cx="6388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- </a:t>
            </a:r>
            <a:r>
              <a:rPr lang="nl-NL" sz="2400" dirty="0" err="1"/>
              <a:t>Replacement</a:t>
            </a:r>
            <a:r>
              <a:rPr lang="nl-NL" sz="2400" dirty="0"/>
              <a:t> of Document Management System</a:t>
            </a:r>
            <a:br>
              <a:rPr lang="nl-NL" sz="2400" dirty="0"/>
            </a:br>
            <a:r>
              <a:rPr lang="nl-NL" sz="2400" dirty="0"/>
              <a:t>- </a:t>
            </a:r>
            <a:r>
              <a:rPr lang="nl-NL" sz="2400" dirty="0" err="1"/>
              <a:t>Merger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other</a:t>
            </a:r>
            <a:r>
              <a:rPr lang="nl-NL" sz="2400" dirty="0"/>
              <a:t> municipality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9906001" y="4267200"/>
            <a:ext cx="49423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- Maintenance companies</a:t>
            </a:r>
          </a:p>
          <a:p>
            <a:r>
              <a:rPr lang="nl-NL" sz="2400" dirty="0"/>
              <a:t>- Disaster prevention specialists</a:t>
            </a:r>
          </a:p>
          <a:p>
            <a:r>
              <a:rPr lang="nl-NL" sz="2400" dirty="0"/>
              <a:t>- Accountants</a:t>
            </a:r>
          </a:p>
          <a:p>
            <a:r>
              <a:rPr lang="nl-NL" sz="2400" dirty="0"/>
              <a:t>- Those </a:t>
            </a:r>
            <a:r>
              <a:rPr lang="nl-NL" sz="2400" dirty="0" err="1"/>
              <a:t>accountable</a:t>
            </a:r>
            <a:r>
              <a:rPr lang="nl-NL" sz="2400" dirty="0"/>
              <a:t> in politics</a:t>
            </a:r>
          </a:p>
          <a:p>
            <a:r>
              <a:rPr lang="nl-NL" sz="2400" dirty="0"/>
              <a:t>- </a:t>
            </a:r>
            <a:r>
              <a:rPr lang="nl-NL" sz="2400" dirty="0" err="1"/>
              <a:t>Future</a:t>
            </a:r>
            <a:r>
              <a:rPr lang="nl-NL" sz="2400" dirty="0"/>
              <a:t> </a:t>
            </a:r>
            <a:r>
              <a:rPr lang="nl-NL" sz="2400" dirty="0" err="1"/>
              <a:t>renovators</a:t>
            </a:r>
            <a:endParaRPr lang="nl-NL" sz="2400" dirty="0"/>
          </a:p>
          <a:p>
            <a:r>
              <a:rPr lang="nl-NL" sz="2400" dirty="0"/>
              <a:t>- Researchers (</a:t>
            </a:r>
            <a:r>
              <a:rPr lang="nl-NL" sz="2400" dirty="0" err="1"/>
              <a:t>historians</a:t>
            </a:r>
            <a:r>
              <a:rPr lang="nl-NL" sz="2400" dirty="0"/>
              <a:t>), for </a:t>
            </a:r>
            <a:r>
              <a:rPr lang="nl-NL" sz="2400" dirty="0" err="1"/>
              <a:t>instance</a:t>
            </a:r>
            <a:br>
              <a:rPr lang="nl-NL" sz="2400" dirty="0"/>
            </a:br>
            <a:r>
              <a:rPr lang="nl-NL" sz="2400" dirty="0"/>
              <a:t>on asset management.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3936800" y="9350277"/>
            <a:ext cx="3574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License </a:t>
            </a:r>
            <a:r>
              <a:rPr lang="nl-NL" sz="2400" dirty="0" err="1"/>
              <a:t>application</a:t>
            </a:r>
            <a:r>
              <a:rPr lang="nl-NL" sz="2400" dirty="0"/>
              <a:t> </a:t>
            </a:r>
            <a:r>
              <a:rPr lang="nl-NL" sz="2400" dirty="0" err="1"/>
              <a:t>process</a:t>
            </a:r>
            <a:endParaRPr lang="nl-NL" sz="2400" dirty="0"/>
          </a:p>
          <a:p>
            <a:endParaRPr lang="nl-NL" sz="2400" dirty="0"/>
          </a:p>
        </p:txBody>
      </p:sp>
      <p:sp>
        <p:nvSpPr>
          <p:cNvPr id="9" name="Tekstvak 8"/>
          <p:cNvSpPr txBox="1"/>
          <p:nvPr/>
        </p:nvSpPr>
        <p:spPr>
          <a:xfrm>
            <a:off x="10363201" y="9144000"/>
            <a:ext cx="34689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400" dirty="0"/>
              <a:t>Applications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Designs/</a:t>
            </a:r>
            <a:r>
              <a:rPr lang="nl-NL" sz="2400" dirty="0" err="1"/>
              <a:t>drawings</a:t>
            </a:r>
            <a:r>
              <a:rPr lang="nl-NL" sz="2400" dirty="0"/>
              <a:t>/</a:t>
            </a:r>
            <a:r>
              <a:rPr lang="nl-NL" sz="2400" dirty="0" err="1"/>
              <a:t>maps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Images</a:t>
            </a:r>
          </a:p>
          <a:p>
            <a:pPr marL="285750" indent="-285750">
              <a:buFontTx/>
              <a:buChar char="-"/>
            </a:pPr>
            <a:r>
              <a:rPr lang="nl-NL" sz="2400" dirty="0" err="1"/>
              <a:t>Decisions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 err="1"/>
              <a:t>Reports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 err="1"/>
              <a:t>Notifications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 err="1"/>
              <a:t>Zoning</a:t>
            </a:r>
            <a:r>
              <a:rPr lang="nl-NL" sz="2400" dirty="0"/>
              <a:t> </a:t>
            </a:r>
            <a:r>
              <a:rPr lang="nl-NL" sz="2400" dirty="0" err="1"/>
              <a:t>plans</a:t>
            </a:r>
            <a:endParaRPr lang="nl-NL" sz="2400" dirty="0"/>
          </a:p>
        </p:txBody>
      </p:sp>
      <p:sp>
        <p:nvSpPr>
          <p:cNvPr id="29" name="Tekstvak 28"/>
          <p:cNvSpPr txBox="1"/>
          <p:nvPr/>
        </p:nvSpPr>
        <p:spPr>
          <a:xfrm>
            <a:off x="16553518" y="9165610"/>
            <a:ext cx="43789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400" dirty="0"/>
              <a:t>Corsa (Document Management</a:t>
            </a:r>
            <a:br>
              <a:rPr lang="nl-NL" sz="2400" dirty="0"/>
            </a:br>
            <a:r>
              <a:rPr lang="nl-NL" sz="2400" dirty="0"/>
              <a:t>System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MS Outlook 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Shared drives</a:t>
            </a:r>
          </a:p>
          <a:p>
            <a:pPr marL="285750" indent="-285750">
              <a:buFontTx/>
              <a:buChar char="-"/>
            </a:pPr>
            <a:r>
              <a:rPr lang="nl-NL" sz="2400" dirty="0" err="1"/>
              <a:t>Sharepoint</a:t>
            </a:r>
            <a:endParaRPr lang="nl-NL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2720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07FEBEF4-AAAC-E94D-A8EA-BF10A38218D1}"/>
              </a:ext>
            </a:extLst>
          </p:cNvPr>
          <p:cNvSpPr/>
          <p:nvPr/>
        </p:nvSpPr>
        <p:spPr>
          <a:xfrm>
            <a:off x="1987899" y="6387432"/>
            <a:ext cx="6673518" cy="482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 err="1">
                <a:solidFill>
                  <a:schemeClr val="tx1"/>
                </a:solidFill>
              </a:rPr>
              <a:t>Performing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customs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checks</a:t>
            </a:r>
            <a:endParaRPr lang="nb-NO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>
                <a:solidFill>
                  <a:schemeClr val="tx1"/>
                </a:solidFill>
              </a:rPr>
              <a:t>Planning </a:t>
            </a:r>
            <a:r>
              <a:rPr lang="nb-NO" sz="3600" dirty="0" err="1">
                <a:solidFill>
                  <a:schemeClr val="tx1"/>
                </a:solidFill>
              </a:rPr>
              <a:t>customs</a:t>
            </a:r>
            <a:r>
              <a:rPr lang="nb-NO" sz="3600" dirty="0">
                <a:solidFill>
                  <a:schemeClr val="tx1"/>
                </a:solidFill>
              </a:rPr>
              <a:t> </a:t>
            </a:r>
            <a:r>
              <a:rPr lang="nb-NO" sz="3600" dirty="0" err="1">
                <a:solidFill>
                  <a:schemeClr val="tx1"/>
                </a:solidFill>
              </a:rPr>
              <a:t>checks</a:t>
            </a:r>
            <a:endParaRPr lang="nb-NO" sz="36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tx1"/>
                </a:solidFill>
              </a:rPr>
              <a:t>External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reporting</a:t>
            </a:r>
            <a:endParaRPr lang="nb-NO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tx1"/>
                </a:solidFill>
              </a:rPr>
              <a:t>Appeals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6A752FB3-D668-6DE3-EB0C-331D57FFF73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l" defTabSz="1828800" eaLnBrk="1" hangingPunct="1">
              <a:defRPr/>
            </a:pPr>
            <a:fld id="{36F4D1B9-59DF-4B5C-8440-F23B9F46A364}" type="slidenum">
              <a:rPr lang="nb-NO" sz="1600">
                <a:solidFill>
                  <a:prstClr val="black"/>
                </a:solidFill>
                <a:latin typeface="Neue Haas Grotesk Text Pro"/>
                <a:ea typeface="+mn-ea"/>
              </a:rPr>
              <a:pPr algn="l" defTabSz="1828800" eaLnBrk="1" hangingPunct="1">
                <a:defRPr/>
              </a:pPr>
              <a:t>51</a:t>
            </a:fld>
            <a:endParaRPr lang="nb-NO" sz="1600">
              <a:solidFill>
                <a:prstClr val="black"/>
              </a:solidFill>
              <a:latin typeface="Neue Haas Grotesk Text Pro"/>
              <a:ea typeface="+mn-ea"/>
            </a:endParaRP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9A6ECBC-338B-CF2F-2E9D-FCD327B4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828800" eaLnBrk="1" hangingPunct="1">
              <a:defRPr/>
            </a:pPr>
            <a:fld id="{63912F31-E3E4-46F0-875A-81C2B3167A6A}" type="datetime1">
              <a:rPr lang="nb-NO">
                <a:solidFill>
                  <a:prstClr val="black"/>
                </a:solidFill>
                <a:latin typeface="Neue Haas Grotesk Text Pro"/>
                <a:ea typeface="+mn-ea"/>
              </a:rPr>
              <a:pPr defTabSz="1828800" eaLnBrk="1" hangingPunct="1">
                <a:defRPr/>
              </a:pPr>
              <a:t>09.04.2024</a:t>
            </a:fld>
            <a:endParaRPr lang="nb-NO">
              <a:solidFill>
                <a:prstClr val="black"/>
              </a:solidFill>
              <a:latin typeface="Neue Haas Grotesk Text Pro"/>
              <a:ea typeface="+mn-ea"/>
            </a:endParaRP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76AF4B82-EEC5-68CE-EBD9-C10309237F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581461" y="6515768"/>
            <a:ext cx="4283242" cy="887664"/>
          </a:xfrm>
        </p:spPr>
        <p:txBody>
          <a:bodyPr/>
          <a:lstStyle/>
          <a:p>
            <a:r>
              <a:rPr lang="nb-NO" sz="4000" b="1" dirty="0" err="1"/>
              <a:t>Work</a:t>
            </a:r>
            <a:r>
              <a:rPr lang="nb-NO" sz="4000" b="1" dirty="0"/>
              <a:t> </a:t>
            </a:r>
            <a:r>
              <a:rPr lang="nb-NO" sz="4000" b="1" dirty="0" err="1"/>
              <a:t>process</a:t>
            </a:r>
            <a:endParaRPr lang="nb-NO" sz="4000" b="1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1241E3A5-4F5B-86E7-BB22-1BDE0092DA61}"/>
              </a:ext>
            </a:extLst>
          </p:cNvPr>
          <p:cNvSpPr/>
          <p:nvPr/>
        </p:nvSpPr>
        <p:spPr>
          <a:xfrm>
            <a:off x="9736237" y="6387432"/>
            <a:ext cx="6673518" cy="482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nb-NO" sz="36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 err="1">
                <a:solidFill>
                  <a:schemeClr val="tx1"/>
                </a:solidFill>
              </a:rPr>
              <a:t>Registered</a:t>
            </a:r>
            <a:r>
              <a:rPr lang="nb-NO" sz="3600" dirty="0">
                <a:solidFill>
                  <a:schemeClr val="tx1"/>
                </a:solidFill>
              </a:rPr>
              <a:t> border </a:t>
            </a:r>
            <a:r>
              <a:rPr lang="nb-NO" sz="3600" dirty="0" err="1">
                <a:solidFill>
                  <a:schemeClr val="tx1"/>
                </a:solidFill>
              </a:rPr>
              <a:t>crossing</a:t>
            </a:r>
            <a:endParaRPr lang="nb-NO" sz="36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tx1"/>
                </a:solidFill>
              </a:rPr>
              <a:t>Registered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check</a:t>
            </a:r>
            <a:endParaRPr lang="nb-NO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Control reports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tx1"/>
                </a:solidFill>
              </a:rPr>
              <a:t>Check</a:t>
            </a:r>
            <a:r>
              <a:rPr lang="nb-NO" dirty="0">
                <a:solidFill>
                  <a:schemeClr val="tx1"/>
                </a:solidFill>
              </a:rPr>
              <a:t> plans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tx1"/>
                </a:solidFill>
              </a:rPr>
              <a:t>Appeals</a:t>
            </a:r>
            <a:endParaRPr lang="nb-NO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tx1"/>
                </a:solidFill>
              </a:rPr>
              <a:t>Answers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2" name="Plassholder for tekst 7">
            <a:extLst>
              <a:ext uri="{FF2B5EF4-FFF2-40B4-BE49-F238E27FC236}">
                <a16:creationId xmlns:a16="http://schemas.microsoft.com/office/drawing/2014/main" id="{0D7BB878-9140-0C79-5C86-E7864CB17190}"/>
              </a:ext>
            </a:extLst>
          </p:cNvPr>
          <p:cNvSpPr txBox="1">
            <a:spLocks/>
          </p:cNvSpPr>
          <p:nvPr/>
        </p:nvSpPr>
        <p:spPr>
          <a:xfrm>
            <a:off x="10168057" y="6515768"/>
            <a:ext cx="6017110" cy="887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78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6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2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4000" b="1" dirty="0"/>
              <a:t>Information </a:t>
            </a:r>
            <a:r>
              <a:rPr lang="nb-NO" sz="4000" b="1" dirty="0" err="1"/>
              <a:t>objects</a:t>
            </a:r>
            <a:endParaRPr lang="nb-NO" sz="4000" b="1" dirty="0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A69865B5-F882-4655-D5EF-85E892C8954F}"/>
              </a:ext>
            </a:extLst>
          </p:cNvPr>
          <p:cNvSpPr/>
          <p:nvPr/>
        </p:nvSpPr>
        <p:spPr>
          <a:xfrm>
            <a:off x="17484575" y="6403474"/>
            <a:ext cx="6673518" cy="482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 err="1">
                <a:solidFill>
                  <a:schemeClr val="tx1"/>
                </a:solidFill>
              </a:rPr>
              <a:t>Automated</a:t>
            </a:r>
            <a:r>
              <a:rPr lang="nb-NO" sz="3600" dirty="0">
                <a:solidFill>
                  <a:schemeClr val="tx1"/>
                </a:solidFill>
              </a:rPr>
              <a:t> </a:t>
            </a:r>
            <a:r>
              <a:rPr lang="nb-NO" sz="3600" dirty="0" err="1">
                <a:solidFill>
                  <a:schemeClr val="tx1"/>
                </a:solidFill>
              </a:rPr>
              <a:t>vehicle</a:t>
            </a:r>
            <a:r>
              <a:rPr lang="nb-NO" sz="3600" dirty="0">
                <a:solidFill>
                  <a:schemeClr val="tx1"/>
                </a:solidFill>
              </a:rPr>
              <a:t> </a:t>
            </a:r>
            <a:r>
              <a:rPr lang="nb-NO" sz="3600" dirty="0" err="1">
                <a:solidFill>
                  <a:schemeClr val="tx1"/>
                </a:solidFill>
              </a:rPr>
              <a:t>identifying</a:t>
            </a:r>
            <a:r>
              <a:rPr lang="nb-NO" sz="3600" dirty="0">
                <a:solidFill>
                  <a:schemeClr val="tx1"/>
                </a:solidFill>
              </a:rPr>
              <a:t>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Plan and report system (under </a:t>
            </a:r>
            <a:r>
              <a:rPr lang="nb-NO" dirty="0" err="1">
                <a:solidFill>
                  <a:schemeClr val="tx1"/>
                </a:solidFill>
              </a:rPr>
              <a:t>development</a:t>
            </a:r>
            <a:r>
              <a:rPr lang="nb-NO" dirty="0">
                <a:solidFill>
                  <a:schemeClr val="tx1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Appeal 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EDM system</a:t>
            </a:r>
          </a:p>
        </p:txBody>
      </p:sp>
      <p:sp>
        <p:nvSpPr>
          <p:cNvPr id="14" name="Plassholder for tekst 7">
            <a:extLst>
              <a:ext uri="{FF2B5EF4-FFF2-40B4-BE49-F238E27FC236}">
                <a16:creationId xmlns:a16="http://schemas.microsoft.com/office/drawing/2014/main" id="{9EEA6714-EC0C-453F-8584-C7C710ABE252}"/>
              </a:ext>
            </a:extLst>
          </p:cNvPr>
          <p:cNvSpPr txBox="1">
            <a:spLocks/>
          </p:cNvSpPr>
          <p:nvPr/>
        </p:nvSpPr>
        <p:spPr>
          <a:xfrm>
            <a:off x="17916395" y="6531810"/>
            <a:ext cx="6017110" cy="887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78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6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2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4000" b="1" dirty="0"/>
              <a:t>Applications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5098A97B-971E-880F-A124-9CC74E3E68F2}"/>
              </a:ext>
            </a:extLst>
          </p:cNvPr>
          <p:cNvSpPr/>
          <p:nvPr/>
        </p:nvSpPr>
        <p:spPr>
          <a:xfrm>
            <a:off x="9736237" y="949160"/>
            <a:ext cx="6673518" cy="482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sz="3600" dirty="0" err="1">
                <a:solidFill>
                  <a:schemeClr val="tx1"/>
                </a:solidFill>
              </a:rPr>
              <a:t>Customs</a:t>
            </a:r>
            <a:r>
              <a:rPr lang="nb-NO" sz="3600" dirty="0">
                <a:solidFill>
                  <a:schemeClr val="tx1"/>
                </a:solidFill>
              </a:rPr>
              <a:t> </a:t>
            </a:r>
            <a:r>
              <a:rPr lang="nb-NO" sz="3600" dirty="0" err="1">
                <a:solidFill>
                  <a:schemeClr val="tx1"/>
                </a:solidFill>
              </a:rPr>
              <a:t>officers</a:t>
            </a:r>
            <a:endParaRPr lang="nb-NO" sz="36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Planners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Management and </a:t>
            </a:r>
            <a:r>
              <a:rPr lang="nb-NO" dirty="0" err="1">
                <a:solidFill>
                  <a:schemeClr val="tx1"/>
                </a:solidFill>
              </a:rPr>
              <a:t>owner</a:t>
            </a:r>
            <a:endParaRPr lang="nb-NO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Control </a:t>
            </a:r>
            <a:r>
              <a:rPr lang="nb-NO" dirty="0" err="1">
                <a:solidFill>
                  <a:schemeClr val="tx1"/>
                </a:solidFill>
              </a:rPr>
              <a:t>subjects</a:t>
            </a:r>
            <a:endParaRPr lang="nb-NO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Media(?)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tx1"/>
                </a:solidFill>
              </a:rPr>
              <a:t>Researchers</a:t>
            </a:r>
            <a:r>
              <a:rPr lang="nb-NO" dirty="0">
                <a:solidFill>
                  <a:schemeClr val="tx1"/>
                </a:solidFill>
              </a:rPr>
              <a:t> (</a:t>
            </a:r>
            <a:r>
              <a:rPr lang="nb-NO" dirty="0" err="1">
                <a:solidFill>
                  <a:schemeClr val="tx1"/>
                </a:solidFill>
              </a:rPr>
              <a:t>historians</a:t>
            </a:r>
            <a:r>
              <a:rPr lang="nb-NO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6" name="Plassholder for tekst 7">
            <a:extLst>
              <a:ext uri="{FF2B5EF4-FFF2-40B4-BE49-F238E27FC236}">
                <a16:creationId xmlns:a16="http://schemas.microsoft.com/office/drawing/2014/main" id="{0840472C-C0E8-777B-CAF4-18E2B80FC2A1}"/>
              </a:ext>
            </a:extLst>
          </p:cNvPr>
          <p:cNvSpPr txBox="1">
            <a:spLocks/>
          </p:cNvSpPr>
          <p:nvPr/>
        </p:nvSpPr>
        <p:spPr>
          <a:xfrm>
            <a:off x="10168057" y="1077496"/>
            <a:ext cx="6017110" cy="887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78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2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6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44000" algn="l" defTabSz="914446" rtl="0" eaLnBrk="1" latinLnBrk="0" hangingPunct="1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2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2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4000" b="1" dirty="0"/>
              <a:t>Information </a:t>
            </a:r>
            <a:r>
              <a:rPr lang="nb-NO" sz="4000" b="1" dirty="0" err="1"/>
              <a:t>users</a:t>
            </a:r>
            <a:endParaRPr lang="nb-NO" sz="4000" b="1" dirty="0"/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442C7769-B22D-A0CF-B5D8-CC06C5BE4624}"/>
              </a:ext>
            </a:extLst>
          </p:cNvPr>
          <p:cNvSpPr txBox="1"/>
          <p:nvPr/>
        </p:nvSpPr>
        <p:spPr>
          <a:xfrm>
            <a:off x="1987899" y="1521329"/>
            <a:ext cx="64476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400" b="1" dirty="0"/>
              <a:t>Case 3: Controls at </a:t>
            </a:r>
            <a:br>
              <a:rPr lang="nb-NO" sz="6400" b="1" dirty="0"/>
            </a:br>
            <a:r>
              <a:rPr lang="nb-NO" sz="6400" b="1" dirty="0"/>
              <a:t>the border</a:t>
            </a:r>
            <a:br>
              <a:rPr lang="nb-NO" sz="5600" b="1" dirty="0"/>
            </a:br>
            <a:r>
              <a:rPr lang="nb-NO" sz="4000" i="1" dirty="0"/>
              <a:t>Norwegian Customs</a:t>
            </a:r>
            <a:endParaRPr lang="nb-NO" sz="5600" b="1" i="1" dirty="0"/>
          </a:p>
        </p:txBody>
      </p:sp>
      <p:sp>
        <p:nvSpPr>
          <p:cNvPr id="18" name="Sky 17">
            <a:extLst>
              <a:ext uri="{FF2B5EF4-FFF2-40B4-BE49-F238E27FC236}">
                <a16:creationId xmlns:a16="http://schemas.microsoft.com/office/drawing/2014/main" id="{00060985-9986-A750-1F77-8C950C1FE697}"/>
              </a:ext>
            </a:extLst>
          </p:cNvPr>
          <p:cNvSpPr/>
          <p:nvPr/>
        </p:nvSpPr>
        <p:spPr>
          <a:xfrm>
            <a:off x="16841575" y="307476"/>
            <a:ext cx="7316518" cy="5467684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4000" b="1" dirty="0" err="1">
                <a:solidFill>
                  <a:sysClr val="windowText" lastClr="000000"/>
                </a:solidFill>
              </a:rPr>
              <a:t>Context</a:t>
            </a:r>
            <a:r>
              <a:rPr lang="nb-NO" sz="4000" b="1" dirty="0">
                <a:solidFill>
                  <a:sysClr val="windowText" lastClr="000000"/>
                </a:solidFill>
              </a:rPr>
              <a:t> for </a:t>
            </a:r>
            <a:r>
              <a:rPr lang="nb-NO" sz="4000" b="1" dirty="0" err="1">
                <a:solidFill>
                  <a:sysClr val="windowText" lastClr="000000"/>
                </a:solidFill>
              </a:rPr>
              <a:t>change</a:t>
            </a:r>
            <a:br>
              <a:rPr lang="nb-NO" dirty="0">
                <a:solidFill>
                  <a:sysClr val="windowText" lastClr="000000"/>
                </a:solidFill>
              </a:rPr>
            </a:br>
            <a:r>
              <a:rPr lang="nb-NO" dirty="0">
                <a:solidFill>
                  <a:sysClr val="windowText" lastClr="000000"/>
                </a:solidFill>
              </a:rPr>
              <a:t>- Norwegian </a:t>
            </a:r>
            <a:r>
              <a:rPr lang="nb-NO" dirty="0" err="1">
                <a:solidFill>
                  <a:sysClr val="windowText" lastClr="000000"/>
                </a:solidFill>
              </a:rPr>
              <a:t>customs</a:t>
            </a:r>
            <a:r>
              <a:rPr lang="nb-NO" dirty="0">
                <a:solidFill>
                  <a:sysClr val="windowText" lastClr="000000"/>
                </a:solidFill>
              </a:rPr>
              <a:t> </a:t>
            </a:r>
            <a:r>
              <a:rPr lang="nb-NO" dirty="0" err="1">
                <a:solidFill>
                  <a:sysClr val="windowText" lastClr="000000"/>
                </a:solidFill>
              </a:rPr>
              <a:t>want</a:t>
            </a:r>
            <a:r>
              <a:rPr lang="nb-NO" dirty="0">
                <a:solidFill>
                  <a:sysClr val="windowText" lastClr="000000"/>
                </a:solidFill>
              </a:rPr>
              <a:t> to </a:t>
            </a:r>
            <a:r>
              <a:rPr lang="nb-NO" dirty="0" err="1">
                <a:solidFill>
                  <a:sysClr val="windowText" lastClr="000000"/>
                </a:solidFill>
              </a:rPr>
              <a:t>become</a:t>
            </a:r>
            <a:r>
              <a:rPr lang="nb-NO" dirty="0">
                <a:solidFill>
                  <a:sysClr val="windowText" lastClr="000000"/>
                </a:solidFill>
              </a:rPr>
              <a:t> more data driven</a:t>
            </a:r>
          </a:p>
        </p:txBody>
      </p:sp>
    </p:spTree>
    <p:extLst>
      <p:ext uri="{BB962C8B-B14F-4D97-AF65-F5344CB8AC3E}">
        <p14:creationId xmlns:p14="http://schemas.microsoft.com/office/powerpoint/2010/main" val="4048183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317C13AE-68A6-B979-BBC9-10532F94FD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6F4D1B9-59DF-4B5C-8440-F23B9F46A364}" type="slidenum">
              <a:rPr lang="nb-NO" smtClean="0"/>
              <a:pPr/>
              <a:t>52</a:t>
            </a:fld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677A301-93F6-A597-85EA-6C95D631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2F31-E3E4-46F0-875A-81C2B3167A6A}" type="datetime1">
              <a:rPr lang="nb-NO" smtClean="0"/>
              <a:pPr/>
              <a:t>09.04.2024</a:t>
            </a:fld>
            <a:endParaRPr lang="nb-NO"/>
          </a:p>
        </p:txBody>
      </p:sp>
      <p:pic>
        <p:nvPicPr>
          <p:cNvPr id="8" name="Bilde 7" descr="Et bilde som inneholder tekst, skjermbilde, diagram, design&#10;&#10;Automatisk generert beskrivelse">
            <a:extLst>
              <a:ext uri="{FF2B5EF4-FFF2-40B4-BE49-F238E27FC236}">
                <a16:creationId xmlns:a16="http://schemas.microsoft.com/office/drawing/2014/main" id="{00D99613-B6D6-F9C5-C809-79B21AB0C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2" y="0"/>
            <a:ext cx="13716000" cy="13716000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06C5862C-7C08-BF7F-07D8-B7977D67F849}"/>
              </a:ext>
            </a:extLst>
          </p:cNvPr>
          <p:cNvSpPr txBox="1"/>
          <p:nvPr/>
        </p:nvSpPr>
        <p:spPr>
          <a:xfrm>
            <a:off x="1987899" y="1521328"/>
            <a:ext cx="58727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400" b="1" dirty="0"/>
              <a:t>Rough </a:t>
            </a:r>
            <a:r>
              <a:rPr lang="nb-NO" sz="6400" b="1" dirty="0" err="1"/>
              <a:t>process</a:t>
            </a:r>
            <a:r>
              <a:rPr lang="nb-NO" sz="6400" b="1" dirty="0"/>
              <a:t> </a:t>
            </a:r>
            <a:r>
              <a:rPr lang="nb-NO" sz="6400" b="1" dirty="0" err="1"/>
              <a:t>flow</a:t>
            </a:r>
            <a:endParaRPr lang="nb-NO" sz="5600" b="1" dirty="0"/>
          </a:p>
        </p:txBody>
      </p:sp>
    </p:spTree>
    <p:extLst>
      <p:ext uri="{BB962C8B-B14F-4D97-AF65-F5344CB8AC3E}">
        <p14:creationId xmlns:p14="http://schemas.microsoft.com/office/powerpoint/2010/main" val="2384207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36385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58915"/>
            <a:ext cx="108966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Case 4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9372600" y="297180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</a:rPr>
              <a:t>Users of information</a:t>
            </a:r>
          </a:p>
        </p:txBody>
      </p:sp>
      <p:sp>
        <p:nvSpPr>
          <p:cNvPr id="20" name="Afgeronde rechthoek 19"/>
          <p:cNvSpPr/>
          <p:nvPr/>
        </p:nvSpPr>
        <p:spPr>
          <a:xfrm>
            <a:off x="3086101" y="7796510"/>
            <a:ext cx="18364202" cy="481072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nl-NL"/>
          </a:p>
        </p:txBody>
      </p:sp>
      <p:sp>
        <p:nvSpPr>
          <p:cNvPr id="21" name="Afgeronde rechthoek 20"/>
          <p:cNvSpPr/>
          <p:nvPr/>
        </p:nvSpPr>
        <p:spPr>
          <a:xfrm>
            <a:off x="15392400" y="78777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</a:rPr>
              <a:t>Applications</a:t>
            </a:r>
          </a:p>
        </p:txBody>
      </p:sp>
      <p:sp>
        <p:nvSpPr>
          <p:cNvPr id="22" name="Afgeronde rechthoek 21"/>
          <p:cNvSpPr/>
          <p:nvPr/>
        </p:nvSpPr>
        <p:spPr>
          <a:xfrm>
            <a:off x="9372600" y="78777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</a:rPr>
              <a:t>Information objects</a:t>
            </a:r>
          </a:p>
        </p:txBody>
      </p:sp>
      <p:sp>
        <p:nvSpPr>
          <p:cNvPr id="23" name="Afgeronde rechthoek 22"/>
          <p:cNvSpPr/>
          <p:nvPr/>
        </p:nvSpPr>
        <p:spPr>
          <a:xfrm>
            <a:off x="3352800" y="7839670"/>
            <a:ext cx="5791200" cy="4648200"/>
          </a:xfrm>
          <a:prstGeom prst="round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tIns="0" bIns="0"/>
          <a:lstStyle/>
          <a:p>
            <a:pPr algn="ctr">
              <a:defRPr/>
            </a:pPr>
            <a:r>
              <a:rPr lang="nl-NL" sz="4400" b="1" kern="0" dirty="0">
                <a:solidFill>
                  <a:prstClr val="black"/>
                </a:solidFill>
                <a:latin typeface="Calibri"/>
              </a:rPr>
              <a:t>Work process</a:t>
            </a:r>
          </a:p>
          <a:p>
            <a:pPr algn="ctr">
              <a:defRPr/>
            </a:pPr>
            <a:endParaRPr lang="nl-NL" sz="20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Wolkvormige toelichting 23"/>
          <p:cNvSpPr/>
          <p:nvPr/>
        </p:nvSpPr>
        <p:spPr>
          <a:xfrm>
            <a:off x="15697200" y="3505200"/>
            <a:ext cx="6934200" cy="3810000"/>
          </a:xfrm>
          <a:prstGeom prst="cloudCallout">
            <a:avLst>
              <a:gd name="adj1" fmla="val -12037"/>
              <a:gd name="adj2" fmla="val 48697"/>
            </a:avLst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nl-NL" sz="1600" b="1" kern="0" dirty="0">
                <a:solidFill>
                  <a:prstClr val="black"/>
                </a:solidFill>
                <a:latin typeface="Calibri"/>
              </a:rPr>
              <a:t>     </a:t>
            </a:r>
            <a:r>
              <a:rPr lang="nl-NL" sz="3600" b="1" kern="0" dirty="0">
                <a:solidFill>
                  <a:prstClr val="black"/>
                </a:solidFill>
                <a:latin typeface="Calibri"/>
              </a:rPr>
              <a:t>Context for change</a:t>
            </a:r>
          </a:p>
        </p:txBody>
      </p:sp>
      <p:sp>
        <p:nvSpPr>
          <p:cNvPr id="25" name="PIJL-RECHTS 24"/>
          <p:cNvSpPr/>
          <p:nvPr/>
        </p:nvSpPr>
        <p:spPr>
          <a:xfrm rot="16200000">
            <a:off x="11791354" y="7562257"/>
            <a:ext cx="801292" cy="459582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nl-NL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PIJL-RECHTS 25"/>
          <p:cNvSpPr/>
          <p:nvPr/>
        </p:nvSpPr>
        <p:spPr>
          <a:xfrm>
            <a:off x="8229600" y="8915400"/>
            <a:ext cx="1676400" cy="609600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anchor="ctr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nl-NL" sz="2400" kern="0" dirty="0">
                <a:solidFill>
                  <a:prstClr val="white"/>
                </a:solidFill>
                <a:latin typeface="Calibri"/>
              </a:rPr>
              <a:t>output</a:t>
            </a:r>
          </a:p>
        </p:txBody>
      </p:sp>
      <p:sp>
        <p:nvSpPr>
          <p:cNvPr id="27" name="PIJL-RECHTS 26"/>
          <p:cNvSpPr/>
          <p:nvPr/>
        </p:nvSpPr>
        <p:spPr>
          <a:xfrm>
            <a:off x="2706292" y="11658600"/>
            <a:ext cx="7199708" cy="609600"/>
          </a:xfrm>
          <a:prstGeom prst="rightArrow">
            <a:avLst>
              <a:gd name="adj1" fmla="val 48598"/>
              <a:gd name="adj2" fmla="val 5135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anchor="ctr"/>
          <a:lstStyle/>
          <a:p>
            <a:pPr algn="r">
              <a:defRPr/>
            </a:pPr>
            <a:r>
              <a:rPr lang="nl-NL" sz="2400" kern="0" dirty="0">
                <a:solidFill>
                  <a:prstClr val="white"/>
                </a:solidFill>
                <a:latin typeface="Calibri"/>
              </a:rPr>
              <a:t>Input </a:t>
            </a:r>
          </a:p>
        </p:txBody>
      </p:sp>
      <p:sp>
        <p:nvSpPr>
          <p:cNvPr id="28" name="PIJL-LINKS en -RECHTS 27"/>
          <p:cNvSpPr/>
          <p:nvPr/>
        </p:nvSpPr>
        <p:spPr>
          <a:xfrm rot="10800000">
            <a:off x="14782803" y="10163771"/>
            <a:ext cx="976910" cy="428030"/>
          </a:xfrm>
          <a:prstGeom prst="left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nl-NL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1600201" y="4267201"/>
            <a:ext cx="53798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Case:</a:t>
            </a:r>
          </a:p>
          <a:p>
            <a:r>
              <a:rPr lang="nl-NL" sz="4000" dirty="0" err="1"/>
              <a:t>Law</a:t>
            </a:r>
            <a:r>
              <a:rPr lang="nl-NL" sz="4000" dirty="0"/>
              <a:t> </a:t>
            </a:r>
            <a:r>
              <a:rPr lang="nl-NL" sz="4000" dirty="0" err="1"/>
              <a:t>enforcement</a:t>
            </a:r>
            <a:r>
              <a:rPr lang="nl-NL" sz="4000" dirty="0"/>
              <a:t> agency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6163703" y="4994703"/>
            <a:ext cx="4834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- Integration of control rooms</a:t>
            </a:r>
            <a:br>
              <a:rPr lang="nl-NL" sz="2400" dirty="0"/>
            </a:br>
            <a:r>
              <a:rPr lang="nl-NL" sz="2400" dirty="0"/>
              <a:t>- </a:t>
            </a:r>
            <a:r>
              <a:rPr lang="nl-NL" sz="2400" dirty="0" err="1"/>
              <a:t>Revision</a:t>
            </a:r>
            <a:r>
              <a:rPr lang="nl-NL" sz="2400" dirty="0"/>
              <a:t> of </a:t>
            </a:r>
            <a:r>
              <a:rPr lang="nl-NL" sz="2400" dirty="0" err="1"/>
              <a:t>communication</a:t>
            </a:r>
            <a:r>
              <a:rPr lang="nl-NL" sz="2400" dirty="0"/>
              <a:t> </a:t>
            </a:r>
            <a:r>
              <a:rPr lang="nl-NL" sz="2400" dirty="0" err="1"/>
              <a:t>network</a:t>
            </a:r>
            <a:endParaRPr lang="nl-NL" sz="2400" dirty="0"/>
          </a:p>
        </p:txBody>
      </p:sp>
      <p:sp>
        <p:nvSpPr>
          <p:cNvPr id="5" name="Tekstvak 4"/>
          <p:cNvSpPr txBox="1"/>
          <p:nvPr/>
        </p:nvSpPr>
        <p:spPr>
          <a:xfrm>
            <a:off x="9906001" y="4267200"/>
            <a:ext cx="466993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- </a:t>
            </a:r>
            <a:r>
              <a:rPr lang="nl-NL" sz="2400" dirty="0" err="1"/>
              <a:t>Those</a:t>
            </a:r>
            <a:r>
              <a:rPr lang="nl-NL" sz="2400" dirty="0"/>
              <a:t> handling </a:t>
            </a:r>
            <a:r>
              <a:rPr lang="nl-NL" sz="2400" dirty="0" err="1"/>
              <a:t>external</a:t>
            </a:r>
            <a:r>
              <a:rPr lang="nl-NL" sz="2400" dirty="0"/>
              <a:t> </a:t>
            </a:r>
          </a:p>
          <a:p>
            <a:r>
              <a:rPr lang="nl-NL" sz="2400" dirty="0"/>
              <a:t>(FOIA, </a:t>
            </a:r>
            <a:r>
              <a:rPr lang="nl-NL" sz="2400" dirty="0" err="1"/>
              <a:t>parliament</a:t>
            </a:r>
            <a:r>
              <a:rPr lang="nl-NL" sz="2400" dirty="0"/>
              <a:t>) </a:t>
            </a:r>
            <a:r>
              <a:rPr lang="nl-NL" sz="2400" dirty="0" err="1"/>
              <a:t>requests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info </a:t>
            </a:r>
          </a:p>
          <a:p>
            <a:r>
              <a:rPr lang="nl-NL" sz="2400" dirty="0"/>
              <a:t>- Asset managers</a:t>
            </a:r>
          </a:p>
          <a:p>
            <a:r>
              <a:rPr lang="nl-NL" sz="2400" dirty="0"/>
              <a:t>- Service level managers</a:t>
            </a:r>
          </a:p>
          <a:p>
            <a:r>
              <a:rPr lang="nl-NL" sz="2400" dirty="0"/>
              <a:t>- Maintenance companies</a:t>
            </a:r>
          </a:p>
          <a:p>
            <a:r>
              <a:rPr lang="nl-NL" sz="2400" dirty="0"/>
              <a:t>- Controllers</a:t>
            </a:r>
          </a:p>
          <a:p>
            <a:r>
              <a:rPr lang="nl-NL" sz="2400" dirty="0"/>
              <a:t>- Information specialists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3936800" y="9350276"/>
            <a:ext cx="4700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/>
              <a:t>Aquisition</a:t>
            </a:r>
            <a:r>
              <a:rPr lang="nl-NL" sz="2400" dirty="0"/>
              <a:t>, </a:t>
            </a:r>
            <a:r>
              <a:rPr lang="nl-NL" sz="2400" dirty="0" err="1"/>
              <a:t>build</a:t>
            </a:r>
            <a:r>
              <a:rPr lang="nl-NL" sz="2400" dirty="0"/>
              <a:t>, </a:t>
            </a:r>
            <a:r>
              <a:rPr lang="nl-NL" sz="2400" dirty="0" err="1"/>
              <a:t>renovation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</a:p>
          <a:p>
            <a:r>
              <a:rPr lang="nl-NL" sz="2400" dirty="0" err="1"/>
              <a:t>divestment</a:t>
            </a:r>
            <a:r>
              <a:rPr lang="nl-NL" sz="2400" dirty="0"/>
              <a:t> of </a:t>
            </a:r>
            <a:r>
              <a:rPr lang="nl-NL" sz="2400" dirty="0" err="1"/>
              <a:t>installation</a:t>
            </a:r>
            <a:r>
              <a:rPr lang="nl-NL" sz="2400" dirty="0"/>
              <a:t> points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</a:p>
          <a:p>
            <a:r>
              <a:rPr lang="nl-NL" sz="2400" dirty="0" err="1"/>
              <a:t>communication</a:t>
            </a:r>
            <a:r>
              <a:rPr lang="nl-NL" sz="2400" dirty="0"/>
              <a:t> </a:t>
            </a:r>
            <a:r>
              <a:rPr lang="nl-NL" sz="2400" dirty="0" err="1"/>
              <a:t>antennas</a:t>
            </a:r>
            <a:r>
              <a:rPr lang="nl-NL" sz="2400" dirty="0"/>
              <a:t> </a:t>
            </a:r>
          </a:p>
          <a:p>
            <a:endParaRPr lang="nl-NL" sz="2400" dirty="0"/>
          </a:p>
        </p:txBody>
      </p:sp>
      <p:sp>
        <p:nvSpPr>
          <p:cNvPr id="9" name="Tekstvak 8"/>
          <p:cNvSpPr txBox="1"/>
          <p:nvPr/>
        </p:nvSpPr>
        <p:spPr>
          <a:xfrm>
            <a:off x="10363200" y="9144000"/>
            <a:ext cx="44175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400" dirty="0"/>
              <a:t>Designs/</a:t>
            </a:r>
            <a:r>
              <a:rPr lang="nl-NL" sz="2400" dirty="0" err="1"/>
              <a:t>drawings</a:t>
            </a:r>
            <a:r>
              <a:rPr lang="nl-NL" sz="2400" dirty="0"/>
              <a:t>/</a:t>
            </a:r>
            <a:r>
              <a:rPr lang="nl-NL" sz="2400" dirty="0" err="1"/>
              <a:t>maps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 err="1"/>
              <a:t>Contracts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Asset management information</a:t>
            </a:r>
          </a:p>
          <a:p>
            <a:pPr marL="285750" indent="-285750">
              <a:buFontTx/>
              <a:buChar char="-"/>
            </a:pPr>
            <a:r>
              <a:rPr lang="nl-NL" sz="2400" dirty="0"/>
              <a:t>FOIA </a:t>
            </a:r>
            <a:r>
              <a:rPr lang="nl-NL" sz="2400" dirty="0" err="1"/>
              <a:t>requests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Land </a:t>
            </a:r>
            <a:r>
              <a:rPr lang="nl-NL" sz="2400" dirty="0" err="1"/>
              <a:t>deeds</a:t>
            </a:r>
            <a:endParaRPr lang="nl-NL" sz="2400" dirty="0"/>
          </a:p>
        </p:txBody>
      </p:sp>
      <p:sp>
        <p:nvSpPr>
          <p:cNvPr id="29" name="Tekstvak 28"/>
          <p:cNvSpPr txBox="1"/>
          <p:nvPr/>
        </p:nvSpPr>
        <p:spPr>
          <a:xfrm>
            <a:off x="16553518" y="9165610"/>
            <a:ext cx="3644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400" dirty="0" err="1"/>
              <a:t>Sharepoint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 err="1"/>
              <a:t>Principal</a:t>
            </a:r>
            <a:r>
              <a:rPr lang="nl-NL" sz="2400" dirty="0"/>
              <a:t> </a:t>
            </a:r>
            <a:r>
              <a:rPr lang="nl-NL" sz="2400" dirty="0" err="1"/>
              <a:t>Toolbox</a:t>
            </a:r>
            <a:endParaRPr lang="nl-NL" sz="2400" dirty="0"/>
          </a:p>
          <a:p>
            <a:pPr marL="285750" indent="-285750">
              <a:buFontTx/>
              <a:buChar char="-"/>
            </a:pPr>
            <a:r>
              <a:rPr lang="nl-NL" sz="2400" dirty="0"/>
              <a:t>Shared drives</a:t>
            </a:r>
          </a:p>
          <a:p>
            <a:pPr marL="285750" indent="-285750">
              <a:buFontTx/>
              <a:buChar char="-"/>
            </a:pPr>
            <a:r>
              <a:rPr lang="nl-NL" sz="2400" dirty="0" err="1"/>
              <a:t>Physical</a:t>
            </a:r>
            <a:r>
              <a:rPr lang="nl-NL" sz="2400" dirty="0"/>
              <a:t> </a:t>
            </a:r>
            <a:r>
              <a:rPr lang="nl-NL" sz="2400" dirty="0" err="1"/>
              <a:t>archives</a:t>
            </a:r>
            <a:r>
              <a:rPr lang="nl-NL" sz="2400" dirty="0"/>
              <a:t> (official)</a:t>
            </a:r>
          </a:p>
          <a:p>
            <a:pPr marL="285750" indent="-285750">
              <a:buFontTx/>
              <a:buChar char="-"/>
            </a:pPr>
            <a:r>
              <a:rPr lang="nl-NL" sz="2400" dirty="0" err="1"/>
              <a:t>Physical</a:t>
            </a:r>
            <a:r>
              <a:rPr lang="nl-NL" sz="2400" dirty="0"/>
              <a:t>/digital </a:t>
            </a:r>
            <a:r>
              <a:rPr lang="nl-NL" sz="2400" dirty="0" err="1"/>
              <a:t>archives</a:t>
            </a:r>
            <a:r>
              <a:rPr lang="nl-NL" sz="2400" dirty="0"/>
              <a:t> </a:t>
            </a:r>
            <a:br>
              <a:rPr lang="nl-NL" sz="2400" dirty="0"/>
            </a:br>
            <a:r>
              <a:rPr lang="nl-NL" sz="2400" dirty="0"/>
              <a:t>(</a:t>
            </a:r>
            <a:r>
              <a:rPr lang="nl-NL" sz="2400" dirty="0" err="1"/>
              <a:t>shadow</a:t>
            </a:r>
            <a:r>
              <a:rPr lang="nl-NL" sz="2400" dirty="0"/>
              <a:t>/</a:t>
            </a:r>
            <a:r>
              <a:rPr lang="nl-NL" sz="2400" dirty="0" err="1"/>
              <a:t>unofficial</a:t>
            </a:r>
            <a:r>
              <a:rPr lang="nl-NL" sz="240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3156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D7D9A-C983-5B23-2454-13C50391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8500" dirty="0" err="1">
                <a:solidFill>
                  <a:srgbClr val="1135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</a:t>
            </a:r>
            <a:r>
              <a:rPr lang="nl-NL" sz="8500" dirty="0">
                <a:solidFill>
                  <a:srgbClr val="11355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up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730D84-2A6D-40A8-0261-0120A219E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like </a:t>
            </a:r>
            <a:r>
              <a:rPr lang="nl-NL" dirty="0" err="1"/>
              <a:t>about</a:t>
            </a:r>
            <a:r>
              <a:rPr lang="nl-NL" dirty="0"/>
              <a:t> the workshop?</a:t>
            </a:r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improved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6C8505F-0CA0-4B7A-B07D-7C9E81B76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24384000" cy="13714286"/>
          </a:xfrm>
          <a:prstGeom prst="rect">
            <a:avLst/>
          </a:prstGeom>
        </p:spPr>
      </p:pic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162BD66C-0111-4C7A-9D1E-C5CF2527E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074"/>
            <a:ext cx="24384000" cy="13714286"/>
          </a:xfr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FEB7859-45AB-46D3-A561-D730D975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458913"/>
            <a:ext cx="108966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National Archives of the Netherlands</a:t>
            </a:r>
          </a:p>
        </p:txBody>
      </p:sp>
      <p:pic>
        <p:nvPicPr>
          <p:cNvPr id="6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66" y="3213239"/>
            <a:ext cx="15205868" cy="885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0365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8916D81-B091-4F17-B501-42CE73CCC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6082" name="TextBox 4"/>
          <p:cNvSpPr txBox="1">
            <a:spLocks noChangeArrowheads="1"/>
          </p:cNvSpPr>
          <p:nvPr/>
        </p:nvSpPr>
        <p:spPr bwMode="auto">
          <a:xfrm>
            <a:off x="1066800" y="1343025"/>
            <a:ext cx="108966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Findable</a:t>
            </a:r>
          </a:p>
        </p:txBody>
      </p:sp>
      <p:pic>
        <p:nvPicPr>
          <p:cNvPr id="46083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6521C12-B12B-45E3-AAD1-A16D0B5A3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8130" name="TextBox 4"/>
          <p:cNvSpPr txBox="1">
            <a:spLocks noChangeArrowheads="1"/>
          </p:cNvSpPr>
          <p:nvPr/>
        </p:nvSpPr>
        <p:spPr bwMode="auto">
          <a:xfrm>
            <a:off x="1066800" y="1343025"/>
            <a:ext cx="108966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Available</a:t>
            </a:r>
          </a:p>
        </p:txBody>
      </p:sp>
      <p:pic>
        <p:nvPicPr>
          <p:cNvPr id="48131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5385D32-062F-449E-BE42-A0AE0BDA0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2226" name="TextBox 4"/>
          <p:cNvSpPr txBox="1">
            <a:spLocks noChangeArrowheads="1"/>
          </p:cNvSpPr>
          <p:nvPr/>
        </p:nvSpPr>
        <p:spPr bwMode="auto">
          <a:xfrm>
            <a:off x="1066800" y="1343025"/>
            <a:ext cx="108966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5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Readable</a:t>
            </a:r>
          </a:p>
        </p:txBody>
      </p:sp>
      <p:pic>
        <p:nvPicPr>
          <p:cNvPr id="52227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3406D4A6-10C1-45C2-A42F-FA9078300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0178" name="TextBox 4"/>
          <p:cNvSpPr txBox="1">
            <a:spLocks noChangeArrowheads="1"/>
          </p:cNvSpPr>
          <p:nvPr/>
        </p:nvSpPr>
        <p:spPr bwMode="auto">
          <a:xfrm>
            <a:off x="1066800" y="1343025"/>
            <a:ext cx="10896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700" b="1" dirty="0">
                <a:solidFill>
                  <a:srgbClr val="113552"/>
                </a:solidFill>
                <a:latin typeface="Verdana" charset="0"/>
                <a:ea typeface="Verdana" charset="0"/>
                <a:cs typeface="Verdana" charset="0"/>
              </a:rPr>
              <a:t>Interpretable</a:t>
            </a:r>
          </a:p>
        </p:txBody>
      </p:sp>
      <p:pic>
        <p:nvPicPr>
          <p:cNvPr id="50179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6" r="44061" b="8126"/>
          <a:stretch/>
        </p:blipFill>
        <p:spPr bwMode="auto">
          <a:xfrm>
            <a:off x="10820400" y="0"/>
            <a:ext cx="2819400" cy="12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14020800" y="9144000"/>
            <a:ext cx="1219200" cy="523220"/>
          </a:xfrm>
          <a:prstGeom prst="rect">
            <a:avLst/>
          </a:prstGeom>
          <a:solidFill>
            <a:srgbClr val="8FCDE3"/>
          </a:solidFill>
        </p:spPr>
        <p:txBody>
          <a:bodyPr wrap="square" rtlCol="0">
            <a:spAutoFit/>
          </a:bodyPr>
          <a:lstStyle/>
          <a:p>
            <a:r>
              <a:rPr lang="nl-NL" sz="2800" b="1" dirty="0"/>
              <a:t>WHO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14020800" y="7162800"/>
            <a:ext cx="128753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2800" b="1" dirty="0"/>
              <a:t>WHERE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16840200" y="9077980"/>
            <a:ext cx="160527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/>
              <a:t>WHEN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13944600" y="10601980"/>
            <a:ext cx="127259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2800" b="1" dirty="0"/>
              <a:t>STATUS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6840201" y="10678180"/>
            <a:ext cx="1605270" cy="523220"/>
          </a:xfrm>
          <a:prstGeom prst="rect">
            <a:avLst/>
          </a:prstGeom>
          <a:solidFill>
            <a:srgbClr val="8FCD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2800" b="1" dirty="0"/>
              <a:t>WHY</a:t>
            </a:r>
          </a:p>
        </p:txBody>
      </p:sp>
      <p:sp>
        <p:nvSpPr>
          <p:cNvPr id="10" name="Tekstvak 9"/>
          <p:cNvSpPr txBox="1"/>
          <p:nvPr/>
        </p:nvSpPr>
        <p:spPr>
          <a:xfrm rot="20529803">
            <a:off x="18160969" y="5621994"/>
            <a:ext cx="1219200" cy="523220"/>
          </a:xfrm>
          <a:prstGeom prst="rect">
            <a:avLst/>
          </a:prstGeom>
          <a:solidFill>
            <a:srgbClr val="8FCDE3"/>
          </a:solidFill>
        </p:spPr>
        <p:txBody>
          <a:bodyPr wrap="square" rtlCol="0">
            <a:spAutoFit/>
          </a:bodyPr>
          <a:lstStyle/>
          <a:p>
            <a:r>
              <a:rPr lang="nl-NL" sz="2800" b="1" dirty="0"/>
              <a:t>WHAT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e Zakelijk Nationaal Archief - Engels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A_Zakelijk">
      <a:majorFont>
        <a:latin typeface="RijksoverheidSansHeadingTT"/>
        <a:ea typeface=""/>
        <a:cs typeface=""/>
      </a:majorFont>
      <a:minorFont>
        <a:latin typeface="RijksoverheidSans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_Presentatie_zakelijk_BST_V5.potx" id="{53B18BEE-B32F-408D-98FA-4DFCAC3B7724}" vid="{84C7E1EF-78A7-4374-B104-5A6FF3F1A7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12466</TotalTime>
  <Words>3449</Words>
  <Application>Microsoft Office PowerPoint</Application>
  <PresentationFormat>Aangepast</PresentationFormat>
  <Paragraphs>595</Paragraphs>
  <Slides>55</Slides>
  <Notes>41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55</vt:i4>
      </vt:variant>
    </vt:vector>
  </HeadingPairs>
  <TitlesOfParts>
    <vt:vector size="66" baseType="lpstr">
      <vt:lpstr>Aptos</vt:lpstr>
      <vt:lpstr>Arial</vt:lpstr>
      <vt:lpstr>Calibri</vt:lpstr>
      <vt:lpstr>Freestyle Script</vt:lpstr>
      <vt:lpstr>Neue Haas Grotesk Text Pro</vt:lpstr>
      <vt:lpstr>RijksoverheidSansHeadingTT</vt:lpstr>
      <vt:lpstr>RijksoverheidSansText</vt:lpstr>
      <vt:lpstr>Verdana</vt:lpstr>
      <vt:lpstr>Wingdings</vt:lpstr>
      <vt:lpstr>Office Theme</vt:lpstr>
      <vt:lpstr>Presentatie Zakelijk Nationaal Archief - Engels</vt:lpstr>
      <vt:lpstr>AbD(scan)</vt:lpstr>
      <vt:lpstr>Workshop on ABD scan: programme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The Archiving by design scan</vt:lpstr>
      <vt:lpstr>ABD Scan</vt:lpstr>
      <vt:lpstr>Step 1: Set up and preparations</vt:lpstr>
      <vt:lpstr>PowerPoint-presentatie</vt:lpstr>
      <vt:lpstr>Step 2: Documentation</vt:lpstr>
      <vt:lpstr>PowerPoint-presentatie</vt:lpstr>
      <vt:lpstr>Requirement: Formats</vt:lpstr>
      <vt:lpstr>Requirement: Metadata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Proposed measures: desirability vs. feasibility</vt:lpstr>
      <vt:lpstr>PowerPoint-presentatie</vt:lpstr>
      <vt:lpstr>PowerPoint-presentatie</vt:lpstr>
      <vt:lpstr>PowerPoint-presentatie</vt:lpstr>
      <vt:lpstr>PowerPoint-presentatie</vt:lpstr>
      <vt:lpstr>Wrap up 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Saaman, Erik</dc:creator>
  <cp:lastModifiedBy>Reijden, Wout van der</cp:lastModifiedBy>
  <cp:revision>525</cp:revision>
  <cp:lastPrinted>2020-02-04T07:36:29Z</cp:lastPrinted>
  <dcterms:created xsi:type="dcterms:W3CDTF">2006-08-16T00:00:00Z</dcterms:created>
  <dcterms:modified xsi:type="dcterms:W3CDTF">2024-04-09T14:12:54Z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42BB5814-1932-4E5C-BA5D-8D5E24809030</vt:lpwstr>
  </property>
  <property fmtid="{D5CDD505-2E9C-101B-9397-08002B2CF9AE}" pid="3" name="ArticulatePath">
    <vt:lpwstr>nationaal archief vormgeving_WMV</vt:lpwstr>
  </property>
</Properties>
</file>